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426" r:id="rId2"/>
    <p:sldId id="1079" r:id="rId3"/>
    <p:sldId id="1078" r:id="rId4"/>
    <p:sldId id="1080" r:id="rId5"/>
    <p:sldId id="1081" r:id="rId6"/>
    <p:sldId id="1093" r:id="rId7"/>
    <p:sldId id="1092" r:id="rId8"/>
    <p:sldId id="803" r:id="rId9"/>
    <p:sldId id="1077" r:id="rId10"/>
    <p:sldId id="1082" r:id="rId11"/>
    <p:sldId id="1085" r:id="rId12"/>
    <p:sldId id="1086" r:id="rId13"/>
    <p:sldId id="1084" r:id="rId14"/>
    <p:sldId id="737" r:id="rId15"/>
    <p:sldId id="1087" r:id="rId16"/>
    <p:sldId id="1088" r:id="rId17"/>
    <p:sldId id="1091" r:id="rId18"/>
    <p:sldId id="1090" r:id="rId19"/>
    <p:sldId id="1095" r:id="rId20"/>
    <p:sldId id="1098" r:id="rId21"/>
    <p:sldId id="1100" r:id="rId22"/>
    <p:sldId id="1103" r:id="rId23"/>
    <p:sldId id="1101" r:id="rId24"/>
    <p:sldId id="1097" r:id="rId25"/>
    <p:sldId id="1102" r:id="rId26"/>
    <p:sldId id="1104" r:id="rId27"/>
    <p:sldId id="725" r:id="rId28"/>
    <p:sldId id="732" r:id="rId29"/>
    <p:sldId id="731" r:id="rId30"/>
    <p:sldId id="733" r:id="rId31"/>
    <p:sldId id="1106" r:id="rId32"/>
    <p:sldId id="1105" r:id="rId33"/>
    <p:sldId id="760" r:id="rId34"/>
    <p:sldId id="728" r:id="rId35"/>
    <p:sldId id="741" r:id="rId36"/>
    <p:sldId id="1107" r:id="rId37"/>
    <p:sldId id="742" r:id="rId38"/>
    <p:sldId id="743" r:id="rId39"/>
    <p:sldId id="744" r:id="rId40"/>
    <p:sldId id="1108" r:id="rId41"/>
    <p:sldId id="1109" r:id="rId42"/>
    <p:sldId id="1110" r:id="rId43"/>
    <p:sldId id="1111" r:id="rId44"/>
    <p:sldId id="748" r:id="rId45"/>
    <p:sldId id="1112" r:id="rId46"/>
    <p:sldId id="730" r:id="rId47"/>
    <p:sldId id="724" r:id="rId48"/>
    <p:sldId id="734" r:id="rId49"/>
    <p:sldId id="749" r:id="rId50"/>
    <p:sldId id="746" r:id="rId51"/>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B064E2F6-DD2F-46D7-826B-F7460650ED2C}">
          <p14:sldIdLst>
            <p14:sldId id="426"/>
            <p14:sldId id="1079"/>
            <p14:sldId id="1078"/>
            <p14:sldId id="1080"/>
            <p14:sldId id="1081"/>
            <p14:sldId id="1093"/>
            <p14:sldId id="1092"/>
            <p14:sldId id="803"/>
            <p14:sldId id="1077"/>
            <p14:sldId id="1082"/>
            <p14:sldId id="1085"/>
            <p14:sldId id="1086"/>
            <p14:sldId id="1084"/>
            <p14:sldId id="737"/>
            <p14:sldId id="1087"/>
            <p14:sldId id="1088"/>
            <p14:sldId id="1091"/>
            <p14:sldId id="1090"/>
            <p14:sldId id="1095"/>
            <p14:sldId id="1098"/>
            <p14:sldId id="1100"/>
            <p14:sldId id="1103"/>
            <p14:sldId id="1101"/>
            <p14:sldId id="1097"/>
            <p14:sldId id="1102"/>
            <p14:sldId id="1104"/>
            <p14:sldId id="725"/>
            <p14:sldId id="732"/>
            <p14:sldId id="731"/>
            <p14:sldId id="733"/>
            <p14:sldId id="1106"/>
            <p14:sldId id="1105"/>
            <p14:sldId id="760"/>
            <p14:sldId id="728"/>
            <p14:sldId id="741"/>
            <p14:sldId id="1107"/>
            <p14:sldId id="742"/>
            <p14:sldId id="743"/>
            <p14:sldId id="744"/>
            <p14:sldId id="1108"/>
            <p14:sldId id="1109"/>
            <p14:sldId id="1110"/>
            <p14:sldId id="1111"/>
            <p14:sldId id="748"/>
            <p14:sldId id="1112"/>
            <p14:sldId id="730"/>
            <p14:sldId id="724"/>
            <p14:sldId id="734"/>
            <p14:sldId id="749"/>
            <p14:sldId id="746"/>
          </p14:sldIdLst>
        </p14:section>
        <p14:section name="backup" id="{38F0F3F0-7FC8-4996-885D-D15301306022}">
          <p14:sldIdLst/>
        </p14:section>
      </p14:sectionLst>
    </p:ext>
    <p:ext uri="{EFAFB233-063F-42B5-8137-9DF3F51BA10A}">
      <p15:sldGuideLst xmlns:p15="http://schemas.microsoft.com/office/powerpoint/2012/main">
        <p15:guide id="1" orient="horz" pos="2183" userDrawn="1">
          <p15:clr>
            <a:srgbClr val="A4A3A4"/>
          </p15:clr>
        </p15:guide>
        <p15:guide id="2" pos="285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8A00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34" autoAdjust="0"/>
    <p:restoredTop sz="95122" autoAdjust="0"/>
  </p:normalViewPr>
  <p:slideViewPr>
    <p:cSldViewPr snapToGrid="0">
      <p:cViewPr varScale="1">
        <p:scale>
          <a:sx n="105" d="100"/>
          <a:sy n="105" d="100"/>
        </p:scale>
        <p:origin x="1902" y="108"/>
      </p:cViewPr>
      <p:guideLst>
        <p:guide orient="horz" pos="2183"/>
        <p:guide pos="2857"/>
      </p:guideLst>
    </p:cSldViewPr>
  </p:slideViewPr>
  <p:notesTextViewPr>
    <p:cViewPr>
      <p:scale>
        <a:sx n="100" d="100"/>
        <a:sy n="100" d="100"/>
      </p:scale>
      <p:origin x="0" y="0"/>
    </p:cViewPr>
  </p:notesTextViewPr>
  <p:notesViewPr>
    <p:cSldViewPr snapToGrid="0">
      <p:cViewPr varScale="1">
        <p:scale>
          <a:sx n="52" d="100"/>
          <a:sy n="52" d="100"/>
        </p:scale>
        <p:origin x="-2892" y="-108"/>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77E232-5BD3-474B-93D4-BBE4BE861F87}" type="datetimeFigureOut">
              <a:rPr lang="zh-TW" altLang="en-US" smtClean="0"/>
              <a:pPr/>
              <a:t>2023/5/28</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2EF382-94E5-4172-8ACD-912DFC53CC88}"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Rafael Gomez</a:t>
            </a:r>
          </a:p>
        </p:txBody>
      </p:sp>
      <p:sp>
        <p:nvSpPr>
          <p:cNvPr id="4" name="Slide Number Placeholder 3"/>
          <p:cNvSpPr>
            <a:spLocks noGrp="1"/>
          </p:cNvSpPr>
          <p:nvPr>
            <p:ph type="sldNum" sz="quarter" idx="5"/>
          </p:nvPr>
        </p:nvSpPr>
        <p:spPr/>
        <p:txBody>
          <a:bodyPr/>
          <a:lstStyle/>
          <a:p>
            <a:pPr>
              <a:defRPr/>
            </a:pPr>
            <a:fld id="{E2E60783-A440-854A-B29B-33B8716024B5}" type="slidenum">
              <a:rPr lang="en-US" altLang="en-US" smtClean="0"/>
              <a:pPr>
                <a:defRPr/>
              </a:pPr>
              <a:t>1</a:t>
            </a:fld>
            <a:endParaRPr lang="en-US" altLang="en-US"/>
          </a:p>
        </p:txBody>
      </p:sp>
    </p:spTree>
    <p:extLst>
      <p:ext uri="{BB962C8B-B14F-4D97-AF65-F5344CB8AC3E}">
        <p14:creationId xmlns:p14="http://schemas.microsoft.com/office/powerpoint/2010/main" val="4101069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27</a:t>
            </a:fld>
            <a:endParaRPr lang="zh-TW" altLang="en-US"/>
          </a:p>
        </p:txBody>
      </p:sp>
    </p:spTree>
    <p:extLst>
      <p:ext uri="{BB962C8B-B14F-4D97-AF65-F5344CB8AC3E}">
        <p14:creationId xmlns:p14="http://schemas.microsoft.com/office/powerpoint/2010/main" val="1434281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b="0" i="0" dirty="0">
                <a:solidFill>
                  <a:srgbClr val="313131"/>
                </a:solidFill>
                <a:effectLst/>
                <a:latin typeface="Quattrocento Sans" panose="020F0502020204030204" pitchFamily="34" charset="0"/>
              </a:rPr>
              <a:t>loss function: L(</a:t>
            </a:r>
            <a:r>
              <a:rPr lang="el-GR" altLang="zh-TW" b="0" i="0" dirty="0">
                <a:solidFill>
                  <a:srgbClr val="313131"/>
                </a:solidFill>
                <a:effectLst/>
                <a:latin typeface="Quattrocento Sans" panose="020F0502020204030204" pitchFamily="34" charset="0"/>
              </a:rPr>
              <a:t>θ) </a:t>
            </a:r>
            <a:r>
              <a:rPr lang="zh-TW" altLang="en-US" b="0" i="0" dirty="0">
                <a:solidFill>
                  <a:srgbClr val="313131"/>
                </a:solidFill>
                <a:effectLst/>
                <a:latin typeface="Quattrocento Sans" panose="020F0502020204030204" pitchFamily="34" charset="0"/>
              </a:rPr>
              <a:t>等於所有的</a:t>
            </a:r>
            <a:r>
              <a:rPr lang="en" altLang="zh-TW" b="0" i="0" dirty="0">
                <a:solidFill>
                  <a:srgbClr val="313131"/>
                </a:solidFill>
                <a:effectLst/>
                <a:latin typeface="Quattrocento Sans" panose="020F0502020204030204" pitchFamily="34" charset="0"/>
              </a:rPr>
              <a:t>training data</a:t>
            </a:r>
            <a:r>
              <a:rPr lang="zh-TW" altLang="en-US" b="0" i="0" dirty="0">
                <a:solidFill>
                  <a:srgbClr val="313131"/>
                </a:solidFill>
                <a:effectLst/>
                <a:latin typeface="Quattrocento Sans" panose="020F0502020204030204" pitchFamily="34" charset="0"/>
              </a:rPr>
              <a:t>的</a:t>
            </a:r>
            <a:r>
              <a:rPr lang="en" altLang="zh-TW" b="0" i="0" dirty="0">
                <a:solidFill>
                  <a:srgbClr val="313131"/>
                </a:solidFill>
                <a:effectLst/>
                <a:latin typeface="Quattrocento Sans" panose="020F0502020204030204" pitchFamily="34" charset="0"/>
              </a:rPr>
              <a:t>loss</a:t>
            </a:r>
            <a:r>
              <a:rPr lang="zh-TW" altLang="en-US" b="0" i="0" dirty="0">
                <a:solidFill>
                  <a:srgbClr val="313131"/>
                </a:solidFill>
                <a:effectLst/>
                <a:latin typeface="Quattrocento Sans" panose="020F0502020204030204" pitchFamily="34" charset="0"/>
              </a:rPr>
              <a:t>總和</a:t>
            </a:r>
            <a:endParaRPr lang="en-US" altLang="zh-TW" b="0" i="0" dirty="0">
              <a:solidFill>
                <a:srgbClr val="313131"/>
              </a:solidFill>
              <a:effectLst/>
              <a:latin typeface="Quattrocento Sans" panose="020F0502020204030204" pitchFamily="34" charset="0"/>
            </a:endParaRPr>
          </a:p>
          <a:p>
            <a:pPr algn="l"/>
            <a:r>
              <a:rPr lang="en" altLang="zh-TW" b="1" i="0" dirty="0">
                <a:solidFill>
                  <a:srgbClr val="313131"/>
                </a:solidFill>
                <a:effectLst/>
                <a:latin typeface="Quattrocento Sans" panose="020B0502050000020003" pitchFamily="34" charset="0"/>
              </a:rPr>
              <a:t>Forward pass</a:t>
            </a:r>
            <a:r>
              <a:rPr lang="en" altLang="zh-TW" b="0" i="0" dirty="0">
                <a:solidFill>
                  <a:srgbClr val="313131"/>
                </a:solidFill>
                <a:effectLst/>
                <a:latin typeface="Quattrocento Sans" panose="020B0502050000020003" pitchFamily="34" charset="0"/>
              </a:rPr>
              <a:t> </a:t>
            </a:r>
            <a:r>
              <a:rPr lang="zh-TW" altLang="en-US" b="0" i="0" dirty="0">
                <a:solidFill>
                  <a:srgbClr val="313131"/>
                </a:solidFill>
                <a:effectLst/>
                <a:latin typeface="Quattrocento Sans" panose="020B0502050000020003" pitchFamily="34" charset="0"/>
              </a:rPr>
              <a:t>每一個</a:t>
            </a:r>
            <a:r>
              <a:rPr lang="en" altLang="zh-TW" b="0" i="0" dirty="0">
                <a:solidFill>
                  <a:srgbClr val="313131"/>
                </a:solidFill>
                <a:effectLst/>
                <a:latin typeface="Quattrocento Sans" panose="020B0502050000020003" pitchFamily="34" charset="0"/>
              </a:rPr>
              <a:t>neuron </a:t>
            </a:r>
            <a:r>
              <a:rPr lang="zh-TW" altLang="en-US" b="0" i="0" dirty="0">
                <a:solidFill>
                  <a:srgbClr val="313131"/>
                </a:solidFill>
                <a:effectLst/>
                <a:latin typeface="Quattrocento Sans" panose="020B0502050000020003" pitchFamily="34" charset="0"/>
              </a:rPr>
              <a:t>的</a:t>
            </a:r>
            <a:r>
              <a:rPr lang="en" altLang="zh-TW" b="0" i="0" dirty="0">
                <a:solidFill>
                  <a:srgbClr val="313131"/>
                </a:solidFill>
                <a:effectLst/>
                <a:latin typeface="Quattrocento Sans" panose="020B0502050000020003" pitchFamily="34" charset="0"/>
              </a:rPr>
              <a:t>activation function </a:t>
            </a:r>
            <a:r>
              <a:rPr lang="zh-TW" altLang="en-US" b="0" i="0" dirty="0">
                <a:solidFill>
                  <a:srgbClr val="313131"/>
                </a:solidFill>
                <a:effectLst/>
                <a:latin typeface="Quattrocento Sans" panose="020B0502050000020003" pitchFamily="34" charset="0"/>
              </a:rPr>
              <a:t>的</a:t>
            </a:r>
            <a:r>
              <a:rPr lang="en" altLang="zh-TW" b="0" i="0" dirty="0">
                <a:solidFill>
                  <a:srgbClr val="313131"/>
                </a:solidFill>
                <a:effectLst/>
                <a:latin typeface="Quattrocento Sans" panose="020B0502050000020003" pitchFamily="34" charset="0"/>
              </a:rPr>
              <a:t>output</a:t>
            </a:r>
            <a:r>
              <a:rPr lang="zh-TW" altLang="en" b="0" i="0" dirty="0">
                <a:solidFill>
                  <a:srgbClr val="313131"/>
                </a:solidFill>
                <a:effectLst/>
                <a:latin typeface="Quattrocento Sans" panose="020B0502050000020003" pitchFamily="34" charset="0"/>
              </a:rPr>
              <a:t>，</a:t>
            </a:r>
            <a:r>
              <a:rPr lang="zh-TW" altLang="en-US" b="0" i="0" dirty="0">
                <a:solidFill>
                  <a:srgbClr val="313131"/>
                </a:solidFill>
                <a:effectLst/>
                <a:latin typeface="Quattrocento Sans" panose="020B0502050000020003" pitchFamily="34" charset="0"/>
              </a:rPr>
              <a:t>就是他所連結的</a:t>
            </a:r>
            <a:r>
              <a:rPr lang="en" altLang="zh-TW" b="0" i="0" dirty="0">
                <a:solidFill>
                  <a:srgbClr val="313131"/>
                </a:solidFill>
                <a:effectLst/>
                <a:latin typeface="Quattrocento Sans" panose="020B0502050000020003" pitchFamily="34" charset="0"/>
              </a:rPr>
              <a:t>weight </a:t>
            </a:r>
            <a:r>
              <a:rPr lang="zh-TW" altLang="en-US" b="0" i="0" dirty="0">
                <a:solidFill>
                  <a:srgbClr val="313131"/>
                </a:solidFill>
                <a:effectLst/>
                <a:latin typeface="Quattrocento Sans" panose="020B0502050000020003" pitchFamily="34" charset="0"/>
              </a:rPr>
              <a:t>的 ∂</a:t>
            </a:r>
            <a:r>
              <a:rPr lang="en" altLang="zh-TW" b="0" i="0" dirty="0">
                <a:solidFill>
                  <a:srgbClr val="313131"/>
                </a:solidFill>
                <a:effectLst/>
                <a:latin typeface="Quattrocento Sans" panose="020B0502050000020003" pitchFamily="34" charset="0"/>
              </a:rPr>
              <a:t>z/∂w</a:t>
            </a:r>
          </a:p>
          <a:p>
            <a:pPr algn="l"/>
            <a:r>
              <a:rPr lang="en" altLang="zh-TW" b="1" i="0" dirty="0">
                <a:solidFill>
                  <a:srgbClr val="313131"/>
                </a:solidFill>
                <a:effectLst/>
                <a:latin typeface="Quattrocento Sans" panose="020B0502050000020003" pitchFamily="34" charset="0"/>
              </a:rPr>
              <a:t>Backward pass </a:t>
            </a:r>
            <a:r>
              <a:rPr lang="zh-TW" altLang="en-US" b="0" i="0" dirty="0">
                <a:solidFill>
                  <a:srgbClr val="313131"/>
                </a:solidFill>
                <a:effectLst/>
                <a:latin typeface="Quattrocento Sans" panose="020B0502050000020003" pitchFamily="34" charset="0"/>
              </a:rPr>
              <a:t>建一個與原來方向相反的</a:t>
            </a:r>
            <a:r>
              <a:rPr lang="en" altLang="zh-TW" b="0" i="0" dirty="0">
                <a:solidFill>
                  <a:srgbClr val="313131"/>
                </a:solidFill>
                <a:effectLst/>
                <a:latin typeface="Quattrocento Sans" panose="020B0502050000020003" pitchFamily="34" charset="0"/>
              </a:rPr>
              <a:t>neural network</a:t>
            </a:r>
            <a:r>
              <a:rPr lang="zh-TW" altLang="en" b="0" i="0" dirty="0">
                <a:solidFill>
                  <a:srgbClr val="313131"/>
                </a:solidFill>
                <a:effectLst/>
                <a:latin typeface="Quattrocento Sans" panose="020B0502050000020003" pitchFamily="34" charset="0"/>
              </a:rPr>
              <a:t>，</a:t>
            </a:r>
            <a:r>
              <a:rPr lang="zh-TW" altLang="en-US" b="0" i="0" dirty="0">
                <a:solidFill>
                  <a:srgbClr val="313131"/>
                </a:solidFill>
                <a:effectLst/>
                <a:latin typeface="Quattrocento Sans" panose="020B0502050000020003" pitchFamily="34" charset="0"/>
              </a:rPr>
              <a:t>它的三角形</a:t>
            </a:r>
            <a:r>
              <a:rPr lang="en" altLang="zh-TW" b="0" i="0" dirty="0">
                <a:solidFill>
                  <a:srgbClr val="313131"/>
                </a:solidFill>
                <a:effectLst/>
                <a:latin typeface="Quattrocento Sans" panose="020B0502050000020003" pitchFamily="34" charset="0"/>
              </a:rPr>
              <a:t>neuron</a:t>
            </a:r>
            <a:r>
              <a:rPr lang="zh-TW" altLang="en-US" b="0" i="0" dirty="0">
                <a:solidFill>
                  <a:srgbClr val="313131"/>
                </a:solidFill>
                <a:effectLst/>
                <a:latin typeface="Quattrocento Sans" panose="020B0502050000020003" pitchFamily="34" charset="0"/>
              </a:rPr>
              <a:t>的</a:t>
            </a:r>
            <a:r>
              <a:rPr lang="en" altLang="zh-TW" b="0" i="0" dirty="0">
                <a:solidFill>
                  <a:srgbClr val="313131"/>
                </a:solidFill>
                <a:effectLst/>
                <a:latin typeface="Quattrocento Sans" panose="020B0502050000020003" pitchFamily="34" charset="0"/>
              </a:rPr>
              <a:t>output </a:t>
            </a:r>
            <a:r>
              <a:rPr lang="zh-TW" altLang="en-US" b="0" i="0" dirty="0">
                <a:solidFill>
                  <a:srgbClr val="313131"/>
                </a:solidFill>
                <a:effectLst/>
                <a:latin typeface="Quattrocento Sans" panose="020B0502050000020003" pitchFamily="34" charset="0"/>
              </a:rPr>
              <a:t>就是 ∂</a:t>
            </a:r>
            <a:r>
              <a:rPr lang="en" altLang="zh-TW" b="0" i="0" dirty="0">
                <a:solidFill>
                  <a:srgbClr val="313131"/>
                </a:solidFill>
                <a:effectLst/>
                <a:latin typeface="Quattrocento Sans" panose="020B0502050000020003" pitchFamily="34" charset="0"/>
              </a:rPr>
              <a:t>l/∂z</a:t>
            </a:r>
            <a:r>
              <a:rPr lang="zh-TW" altLang="en" b="0" i="0" dirty="0">
                <a:solidFill>
                  <a:srgbClr val="313131"/>
                </a:solidFill>
                <a:effectLst/>
                <a:latin typeface="Quattrocento Sans" panose="020B0502050000020003" pitchFamily="34" charset="0"/>
              </a:rPr>
              <a:t>，</a:t>
            </a:r>
            <a:r>
              <a:rPr lang="zh-TW" altLang="en-US" b="0" i="0" dirty="0">
                <a:solidFill>
                  <a:srgbClr val="313131"/>
                </a:solidFill>
                <a:effectLst/>
                <a:latin typeface="Quattrocento Sans" panose="020B0502050000020003" pitchFamily="34" charset="0"/>
              </a:rPr>
              <a:t>把通過</a:t>
            </a:r>
            <a:r>
              <a:rPr lang="en" altLang="zh-TW" b="0" i="0" dirty="0">
                <a:solidFill>
                  <a:srgbClr val="313131"/>
                </a:solidFill>
                <a:effectLst/>
                <a:latin typeface="Quattrocento Sans" panose="020B0502050000020003" pitchFamily="34" charset="0"/>
              </a:rPr>
              <a:t>forward pass </a:t>
            </a:r>
            <a:r>
              <a:rPr lang="zh-TW" altLang="en-US" b="0" i="0" dirty="0">
                <a:solidFill>
                  <a:srgbClr val="313131"/>
                </a:solidFill>
                <a:effectLst/>
                <a:latin typeface="Quattrocento Sans" panose="020B0502050000020003" pitchFamily="34" charset="0"/>
              </a:rPr>
              <a:t>得到的 ∂</a:t>
            </a:r>
            <a:r>
              <a:rPr lang="en" altLang="zh-TW" b="0" i="0" dirty="0">
                <a:solidFill>
                  <a:srgbClr val="313131"/>
                </a:solidFill>
                <a:effectLst/>
                <a:latin typeface="Quattrocento Sans" panose="020B0502050000020003" pitchFamily="34" charset="0"/>
              </a:rPr>
              <a:t>z/∂w </a:t>
            </a:r>
            <a:r>
              <a:rPr lang="zh-TW" altLang="en-US" b="0" i="0" dirty="0">
                <a:solidFill>
                  <a:srgbClr val="313131"/>
                </a:solidFill>
                <a:effectLst/>
                <a:latin typeface="Quattrocento Sans" panose="020B0502050000020003" pitchFamily="34" charset="0"/>
              </a:rPr>
              <a:t>和通過</a:t>
            </a:r>
            <a:r>
              <a:rPr lang="en" altLang="zh-TW" b="0" i="0" dirty="0">
                <a:solidFill>
                  <a:srgbClr val="313131"/>
                </a:solidFill>
                <a:effectLst/>
                <a:latin typeface="Quattrocento Sans" panose="020B0502050000020003" pitchFamily="34" charset="0"/>
              </a:rPr>
              <a:t>backward pass </a:t>
            </a:r>
            <a:r>
              <a:rPr lang="zh-TW" altLang="en-US" b="0" i="0" dirty="0">
                <a:solidFill>
                  <a:srgbClr val="313131"/>
                </a:solidFill>
                <a:effectLst/>
                <a:latin typeface="Quattrocento Sans" panose="020B0502050000020003" pitchFamily="34" charset="0"/>
              </a:rPr>
              <a:t>得到的 ∂</a:t>
            </a:r>
            <a:r>
              <a:rPr lang="en" altLang="zh-TW" b="0" i="0" dirty="0">
                <a:solidFill>
                  <a:srgbClr val="313131"/>
                </a:solidFill>
                <a:effectLst/>
                <a:latin typeface="Quattrocento Sans" panose="020B0502050000020003" pitchFamily="34" charset="0"/>
              </a:rPr>
              <a:t>l/∂z </a:t>
            </a:r>
            <a:r>
              <a:rPr lang="zh-TW" altLang="en-US" b="0" i="0" dirty="0">
                <a:solidFill>
                  <a:srgbClr val="313131"/>
                </a:solidFill>
                <a:effectLst/>
                <a:latin typeface="Quattrocento Sans" panose="020B0502050000020003" pitchFamily="34" charset="0"/>
              </a:rPr>
              <a:t>乘起來就可以得到 </a:t>
            </a:r>
            <a:r>
              <a:rPr lang="en" altLang="zh-TW" b="0" i="0" dirty="0">
                <a:solidFill>
                  <a:srgbClr val="313131"/>
                </a:solidFill>
                <a:effectLst/>
                <a:latin typeface="Quattrocento Sans" panose="020B0502050000020003" pitchFamily="34" charset="0"/>
              </a:rPr>
              <a:t>l </a:t>
            </a:r>
            <a:r>
              <a:rPr lang="zh-TW" altLang="en-US" b="0" i="0" dirty="0">
                <a:solidFill>
                  <a:srgbClr val="313131"/>
                </a:solidFill>
                <a:effectLst/>
                <a:latin typeface="Quattrocento Sans" panose="020B0502050000020003" pitchFamily="34" charset="0"/>
              </a:rPr>
              <a:t>對 </a:t>
            </a:r>
            <a:r>
              <a:rPr lang="en" altLang="zh-TW" b="0" i="0" dirty="0">
                <a:solidFill>
                  <a:srgbClr val="313131"/>
                </a:solidFill>
                <a:effectLst/>
                <a:latin typeface="Quattrocento Sans" panose="020B0502050000020003" pitchFamily="34" charset="0"/>
              </a:rPr>
              <a:t>w </a:t>
            </a:r>
            <a:r>
              <a:rPr lang="zh-TW" altLang="en-US" b="0" i="0" dirty="0">
                <a:solidFill>
                  <a:srgbClr val="313131"/>
                </a:solidFill>
                <a:effectLst/>
                <a:latin typeface="Quattrocento Sans" panose="020B0502050000020003" pitchFamily="34" charset="0"/>
              </a:rPr>
              <a:t>的偏微分 ∂</a:t>
            </a:r>
            <a:r>
              <a:rPr lang="en" altLang="zh-TW" b="0" i="0" dirty="0">
                <a:solidFill>
                  <a:srgbClr val="313131"/>
                </a:solidFill>
                <a:effectLst/>
                <a:latin typeface="Quattrocento Sans" panose="020B0502050000020003" pitchFamily="34" charset="0"/>
              </a:rPr>
              <a:t>l/∂w</a:t>
            </a:r>
          </a:p>
          <a:p>
            <a:endParaRPr lang="en-US" altLang="zh-TW" b="0" i="0" dirty="0">
              <a:solidFill>
                <a:srgbClr val="313131"/>
              </a:solidFill>
              <a:effectLst/>
              <a:latin typeface="Quattrocento Sans" panose="020F0502020204030204" pitchFamily="34" charset="0"/>
            </a:endParaRPr>
          </a:p>
          <a:p>
            <a:endParaRPr kumimoji="1" lang="zh-TW" altLang="en-US" dirty="0"/>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48</a:t>
            </a:fld>
            <a:endParaRPr lang="zh-TW" altLang="en-US"/>
          </a:p>
        </p:txBody>
      </p:sp>
    </p:spTree>
    <p:extLst>
      <p:ext uri="{BB962C8B-B14F-4D97-AF65-F5344CB8AC3E}">
        <p14:creationId xmlns:p14="http://schemas.microsoft.com/office/powerpoint/2010/main" val="12527882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0" name="圖片 9"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ctrTitle"/>
          </p:nvPr>
        </p:nvSpPr>
        <p:spPr>
          <a:xfrm>
            <a:off x="3439235" y="1064526"/>
            <a:ext cx="5190349" cy="4749421"/>
          </a:xfrm>
        </p:spPr>
        <p:txBody>
          <a:bodyPr anchor="ctr"/>
          <a:lstStyle>
            <a:lvl1pPr algn="l">
              <a:lnSpc>
                <a:spcPct val="150000"/>
              </a:lnSpc>
              <a:defRPr sz="3200">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副標題 2"/>
          <p:cNvSpPr>
            <a:spLocks noGrp="1"/>
          </p:cNvSpPr>
          <p:nvPr>
            <p:ph type="subTitle" idx="1"/>
          </p:nvPr>
        </p:nvSpPr>
        <p:spPr>
          <a:xfrm>
            <a:off x="251959" y="3411942"/>
            <a:ext cx="2469194" cy="2756847"/>
          </a:xfrm>
        </p:spPr>
        <p:txBody>
          <a:bodyPr anchor="ctr"/>
          <a:lstStyle>
            <a:lvl1pPr marL="0" indent="0" algn="r">
              <a:spcBef>
                <a:spcPts val="0"/>
              </a:spcBef>
              <a:spcAft>
                <a:spcPts val="1200"/>
              </a:spcAft>
              <a:buNone/>
              <a:defRPr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81850" y="274640"/>
            <a:ext cx="222885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95301" y="274640"/>
            <a:ext cx="653415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140016" y="0"/>
            <a:ext cx="5546784" cy="651600"/>
          </a:xfrm>
        </p:spPr>
        <p:txBody>
          <a:bodyPr/>
          <a:lstStyle>
            <a:lvl1pPr>
              <a:lnSpc>
                <a:spcPts val="4000"/>
              </a:lnSpc>
              <a:spcAft>
                <a:spcPts val="0"/>
              </a:spcAft>
              <a:defRPr>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內容版面配置區 2"/>
          <p:cNvSpPr>
            <a:spLocks noGrp="1"/>
          </p:cNvSpPr>
          <p:nvPr>
            <p:ph idx="1"/>
          </p:nvPr>
        </p:nvSpPr>
        <p:spPr>
          <a:xfrm>
            <a:off x="457200" y="879893"/>
            <a:ext cx="8229600" cy="540876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pic>
        <p:nvPicPr>
          <p:cNvPr id="9" name="圖片 8"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title"/>
          </p:nvPr>
        </p:nvSpPr>
        <p:spPr>
          <a:xfrm>
            <a:off x="3199875" y="1856093"/>
            <a:ext cx="5278534" cy="2804616"/>
          </a:xfrm>
        </p:spPr>
        <p:txBody>
          <a:bodyPr anchor="ctr"/>
          <a:lstStyle>
            <a:lvl1pPr algn="l">
              <a:defRPr sz="3200" b="1" cap="all">
                <a:solidFill>
                  <a:schemeClr val="tx1"/>
                </a:solidFill>
              </a:defRPr>
            </a:lvl1pPr>
          </a:lstStyle>
          <a:p>
            <a:r>
              <a:rPr lang="zh-TW" altLang="en-US" dirty="0"/>
              <a:t>按一下以編輯母片標題樣式</a:t>
            </a:r>
          </a:p>
        </p:txBody>
      </p:sp>
      <p:sp>
        <p:nvSpPr>
          <p:cNvPr id="3" name="文字版面配置區 2"/>
          <p:cNvSpPr>
            <a:spLocks noGrp="1"/>
          </p:cNvSpPr>
          <p:nvPr>
            <p:ph type="body" idx="1"/>
          </p:nvPr>
        </p:nvSpPr>
        <p:spPr>
          <a:xfrm>
            <a:off x="264561" y="1856093"/>
            <a:ext cx="2355810" cy="2804616"/>
          </a:xfrm>
        </p:spPr>
        <p:txBody>
          <a:bodyPr anchor="ctr">
            <a:normAutofit/>
          </a:bodyPr>
          <a:lstStyle>
            <a:lvl1pPr marL="0" indent="0" algn="ctr">
              <a:buNone/>
              <a:defRPr sz="18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a:t>按一下以編輯母片文字樣式</a:t>
            </a:r>
          </a:p>
        </p:txBody>
      </p:sp>
      <p:sp>
        <p:nvSpPr>
          <p:cNvPr id="5" name="頁尾版面配置區 4"/>
          <p:cNvSpPr>
            <a:spLocks noGrp="1"/>
          </p:cNvSpPr>
          <p:nvPr>
            <p:ph type="ftr" sz="quarter" idx="11"/>
          </p:nvPr>
        </p:nvSpPr>
        <p:spPr>
          <a:xfrm>
            <a:off x="239359" y="6373504"/>
            <a:ext cx="2721153" cy="347972"/>
          </a:xfrm>
          <a:prstGeom prst="rect">
            <a:avLst/>
          </a:prstGeom>
        </p:spPr>
        <p:txBody>
          <a:bodyPr/>
          <a:lstStyle/>
          <a:p>
            <a:endParaRPr lang="zh-TW" altLang="en-US" dirty="0"/>
          </a:p>
        </p:txBody>
      </p:sp>
      <p:sp>
        <p:nvSpPr>
          <p:cNvPr id="6" name="投影片編號版面配置區 5"/>
          <p:cNvSpPr>
            <a:spLocks noGrp="1"/>
          </p:cNvSpPr>
          <p:nvPr>
            <p:ph type="sldNum" sz="quarter" idx="12"/>
          </p:nvPr>
        </p:nvSpPr>
        <p:spPr>
          <a:xfrm>
            <a:off x="7974492" y="6373504"/>
            <a:ext cx="712308" cy="347972"/>
          </a:xfrm>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53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0292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9" name="投影片編號版面配置區 8"/>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投影片編號版面配置區 4"/>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3" name="頁尾版面配置區 2"/>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3338452" y="233694"/>
            <a:ext cx="5348347" cy="1143000"/>
          </a:xfrm>
          <a:prstGeom prst="rect">
            <a:avLst/>
          </a:prstGeom>
        </p:spPr>
        <p:txBody>
          <a:bodyPr vert="horz" lIns="91440" tIns="45720" rIns="91440" bIns="45720" rtlCol="0" anchor="ctr">
            <a:noAutofit/>
          </a:bodyPr>
          <a:lstStyle/>
          <a:p>
            <a:r>
              <a:rPr lang="zh-TW" altLang="en-US" dirty="0"/>
              <a:t>按一下以編輯母片標題樣式</a:t>
            </a:r>
          </a:p>
        </p:txBody>
      </p:sp>
      <p:sp>
        <p:nvSpPr>
          <p:cNvPr id="3" name="文字版面配置區 2"/>
          <p:cNvSpPr>
            <a:spLocks noGrp="1"/>
          </p:cNvSpPr>
          <p:nvPr>
            <p:ph type="body" idx="1"/>
          </p:nvPr>
        </p:nvSpPr>
        <p:spPr>
          <a:xfrm>
            <a:off x="457200" y="1801504"/>
            <a:ext cx="8229600" cy="432466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4"/>
          </p:nvPr>
        </p:nvSpPr>
        <p:spPr>
          <a:xfrm>
            <a:off x="7974492" y="6400800"/>
            <a:ext cx="712308" cy="320676"/>
          </a:xfrm>
          <a:prstGeom prst="rect">
            <a:avLst/>
          </a:prstGeom>
        </p:spPr>
        <p:txBody>
          <a:bodyPr vert="horz" lIns="91440" tIns="45720" rIns="91440" bIns="45720" rtlCol="0" anchor="ctr"/>
          <a:lstStyle>
            <a:lvl1pPr algn="r">
              <a:defRPr sz="1200">
                <a:solidFill>
                  <a:schemeClr val="tx1">
                    <a:lumMod val="50000"/>
                    <a:lumOff val="50000"/>
                  </a:schemeClr>
                </a:solidFill>
                <a:latin typeface="Arial" pitchFamily="34" charset="0"/>
                <a:ea typeface="微軟正黑體" pitchFamily="34" charset="-120"/>
                <a:cs typeface="Arial" pitchFamily="34" charset="0"/>
              </a:defRPr>
            </a:lvl1pPr>
          </a:lstStyle>
          <a:p>
            <a:fld id="{E1EB6482-E8AD-494A-B82D-562298BE05A7}" type="slidenum">
              <a:rPr lang="zh-TW" altLang="en-US" smtClean="0"/>
              <a:pPr/>
              <a:t>‹#›</a:t>
            </a:fld>
            <a:endParaRPr lang="zh-TW" altLang="en-US"/>
          </a:p>
        </p:txBody>
      </p:sp>
      <p:pic>
        <p:nvPicPr>
          <p:cNvPr id="7" name="圖片 6" descr="2012-1125-PPT-4b.jpg">
            <a:extLst>
              <a:ext uri="{FF2B5EF4-FFF2-40B4-BE49-F238E27FC236}">
                <a16:creationId xmlns:a16="http://schemas.microsoft.com/office/drawing/2014/main" id="{5874880A-6654-4C88-A4FF-3C13C34A6D04}"/>
              </a:ext>
            </a:extLst>
          </p:cNvPr>
          <p:cNvPicPr>
            <a:picLocks noChangeAspect="1"/>
          </p:cNvPicPr>
          <p:nvPr userDrawn="1"/>
        </p:nvPicPr>
        <p:blipFill rotWithShape="1">
          <a:blip r:embed="rId13" cstate="print"/>
          <a:srcRect l="1902" t="6173" r="69060" b="84332"/>
          <a:stretch/>
        </p:blipFill>
        <p:spPr>
          <a:xfrm>
            <a:off x="0" y="0"/>
            <a:ext cx="2655277" cy="65063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spcAft>
          <a:spcPts val="1200"/>
        </a:spcAft>
        <a:buNone/>
        <a:defRPr sz="3200" b="1" kern="1200">
          <a:solidFill>
            <a:schemeClr val="tx1"/>
          </a:solidFill>
          <a:latin typeface="Arial" pitchFamily="34" charset="0"/>
          <a:ea typeface="微軟正黑體" pitchFamily="34" charset="-120"/>
          <a:cs typeface="Arial" pitchFamily="34" charset="0"/>
        </a:defRPr>
      </a:lvl1pPr>
    </p:titleStyle>
    <p:bodyStyle>
      <a:lvl1pPr marL="342900" indent="-342900" algn="just" defTabSz="914400" rtl="0" eaLnBrk="1" latinLnBrk="0" hangingPunct="1">
        <a:spcBef>
          <a:spcPts val="0"/>
        </a:spcBef>
        <a:spcAft>
          <a:spcPts val="1200"/>
        </a:spcAft>
        <a:buSzPct val="85000"/>
        <a:buFont typeface="Wingdings" pitchFamily="2" charset="2"/>
        <a:buChar char="n"/>
        <a:defRPr sz="24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4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4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connorcoley/scscore.git"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en.wikipedia.org/wiki/Scatterplot" TargetMode="External"/><Relationship Id="rId1" Type="http://schemas.openxmlformats.org/officeDocument/2006/relationships/slideLayout" Target="../slideLayouts/slideLayout2.xml"/><Relationship Id="rId5" Type="http://schemas.openxmlformats.org/officeDocument/2006/relationships/image" Target="../media/image61.png"/><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connorcoley/scscore.gi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ctrTitle"/>
          </p:nvPr>
        </p:nvSpPr>
        <p:spPr>
          <a:xfrm>
            <a:off x="2782957" y="1064526"/>
            <a:ext cx="6361043" cy="4749421"/>
          </a:xfrm>
        </p:spPr>
        <p:txBody>
          <a:bodyPr/>
          <a:lstStyle/>
          <a:p>
            <a:pPr algn="ctr"/>
            <a:r>
              <a:rPr lang="en-US" sz="3000" dirty="0">
                <a:solidFill>
                  <a:srgbClr val="000000"/>
                </a:solidFill>
                <a:latin typeface="+mn-lt"/>
              </a:rPr>
              <a:t>Artificial Neural Network, Activation Functions, Loss Functions, Model Optimization, Result Analysis</a:t>
            </a:r>
          </a:p>
        </p:txBody>
      </p:sp>
      <p:sp>
        <p:nvSpPr>
          <p:cNvPr id="14340" name="Subtitle 5">
            <a:extLst>
              <a:ext uri="{FF2B5EF4-FFF2-40B4-BE49-F238E27FC236}">
                <a16:creationId xmlns:a16="http://schemas.microsoft.com/office/drawing/2014/main" id="{22CE4AD4-4E5D-F844-9664-EA3C7C5C0403}"/>
              </a:ext>
            </a:extLst>
          </p:cNvPr>
          <p:cNvSpPr>
            <a:spLocks noGrp="1" noChangeArrowheads="1"/>
          </p:cNvSpPr>
          <p:nvPr>
            <p:ph type="subTitle" idx="1"/>
          </p:nvPr>
        </p:nvSpPr>
        <p:spPr>
          <a:xfrm>
            <a:off x="201168" y="3411942"/>
            <a:ext cx="2581789" cy="2756847"/>
          </a:xfrm>
        </p:spPr>
        <p:txBody>
          <a:bodyPr>
            <a:normAutofit fontScale="92500"/>
          </a:bodyPr>
          <a:lstStyle/>
          <a:p>
            <a:pPr marL="0" lvl="0" indent="0" algn="r" rtl="0">
              <a:spcBef>
                <a:spcPts val="0"/>
              </a:spcBef>
              <a:spcAft>
                <a:spcPts val="0"/>
              </a:spcAft>
              <a:buClr>
                <a:schemeClr val="lt1"/>
              </a:buClr>
              <a:buSzPct val="85000"/>
              <a:buNone/>
            </a:pPr>
            <a:r>
              <a:rPr lang="en-US" sz="1800" dirty="0"/>
              <a:t>Instructor: Prof. </a:t>
            </a:r>
            <a:r>
              <a:rPr lang="en-US" sz="1800" dirty="0" err="1"/>
              <a:t>Tzuhsiung</a:t>
            </a:r>
            <a:r>
              <a:rPr lang="en-US" sz="1800" dirty="0"/>
              <a:t> (Nick) Yang</a:t>
            </a:r>
          </a:p>
          <a:p>
            <a:pPr marL="0" lvl="0" indent="0" algn="r" rtl="0">
              <a:spcBef>
                <a:spcPts val="1200"/>
              </a:spcBef>
              <a:spcAft>
                <a:spcPts val="0"/>
              </a:spcAft>
              <a:buClr>
                <a:schemeClr val="lt1"/>
              </a:buClr>
              <a:buSzPct val="85000"/>
              <a:buNone/>
            </a:pPr>
            <a:r>
              <a:rPr lang="en-US" sz="1800" dirty="0"/>
              <a:t>Email: tyang@mx.nthu.edu.tw</a:t>
            </a:r>
          </a:p>
          <a:p>
            <a:pPr marL="0" lvl="0" indent="0" algn="r" rtl="0">
              <a:spcBef>
                <a:spcPts val="1200"/>
              </a:spcBef>
              <a:spcAft>
                <a:spcPts val="0"/>
              </a:spcAft>
              <a:buClr>
                <a:schemeClr val="lt1"/>
              </a:buClr>
              <a:buSzPct val="85000"/>
              <a:buNone/>
            </a:pPr>
            <a:r>
              <a:rPr lang="en-US" sz="1800" dirty="0"/>
              <a:t>Time: M5/6</a:t>
            </a:r>
          </a:p>
          <a:p>
            <a:pPr marL="0" lvl="0" indent="0" algn="r" rtl="0">
              <a:spcBef>
                <a:spcPts val="1200"/>
              </a:spcBef>
              <a:spcAft>
                <a:spcPts val="0"/>
              </a:spcAft>
              <a:buClr>
                <a:schemeClr val="lt1"/>
              </a:buClr>
              <a:buSzPct val="85000"/>
              <a:buNone/>
            </a:pPr>
            <a:r>
              <a:rPr lang="en-US" sz="1800" dirty="0"/>
              <a:t>Room: NTHU Library Comp Lab II</a:t>
            </a:r>
          </a:p>
        </p:txBody>
      </p:sp>
      <p:sp>
        <p:nvSpPr>
          <p:cNvPr id="5" name="Slide Number Placeholder 4">
            <a:extLst>
              <a:ext uri="{FF2B5EF4-FFF2-40B4-BE49-F238E27FC236}">
                <a16:creationId xmlns:a16="http://schemas.microsoft.com/office/drawing/2014/main" id="{EED0DAB2-DE64-44A5-C8A5-50EDD1AF0699}"/>
              </a:ext>
            </a:extLst>
          </p:cNvPr>
          <p:cNvSpPr>
            <a:spLocks noGrp="1"/>
          </p:cNvSpPr>
          <p:nvPr>
            <p:ph type="sldNum" sz="quarter" idx="12"/>
          </p:nvPr>
        </p:nvSpPr>
        <p:spPr/>
        <p:txBody>
          <a:bodyPr/>
          <a:lstStyle/>
          <a:p>
            <a:fld id="{E1EB6482-E8AD-494A-B82D-562298BE05A7}" type="slidenum">
              <a:rPr lang="zh-TW" altLang="en-US" smtClean="0"/>
              <a:pPr/>
              <a:t>1</a:t>
            </a:fld>
            <a:endParaRPr lang="zh-TW"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FBC29-98D3-A6D5-8399-FBC8F9029B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8CFDE5-12C8-B410-C4E0-EC330906F95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23AC358-EA6A-1BBE-3BE6-1A618D5DDE67}"/>
              </a:ext>
            </a:extLst>
          </p:cNvPr>
          <p:cNvSpPr>
            <a:spLocks noGrp="1"/>
          </p:cNvSpPr>
          <p:nvPr>
            <p:ph type="sldNum" sz="quarter" idx="12"/>
          </p:nvPr>
        </p:nvSpPr>
        <p:spPr/>
        <p:txBody>
          <a:bodyPr/>
          <a:lstStyle/>
          <a:p>
            <a:fld id="{E1EB6482-E8AD-494A-B82D-562298BE05A7}" type="slidenum">
              <a:rPr lang="zh-TW" altLang="en-US" smtClean="0"/>
              <a:pPr/>
              <a:t>10</a:t>
            </a:fld>
            <a:endParaRPr lang="zh-TW" altLang="en-US"/>
          </a:p>
        </p:txBody>
      </p:sp>
      <p:pic>
        <p:nvPicPr>
          <p:cNvPr id="5" name="Picture 4">
            <a:extLst>
              <a:ext uri="{FF2B5EF4-FFF2-40B4-BE49-F238E27FC236}">
                <a16:creationId xmlns:a16="http://schemas.microsoft.com/office/drawing/2014/main" id="{BEFD3743-4990-4955-9051-CC4528026F7F}"/>
              </a:ext>
            </a:extLst>
          </p:cNvPr>
          <p:cNvPicPr>
            <a:picLocks noChangeAspect="1"/>
          </p:cNvPicPr>
          <p:nvPr/>
        </p:nvPicPr>
        <p:blipFill>
          <a:blip r:embed="rId2"/>
          <a:stretch>
            <a:fillRect/>
          </a:stretch>
        </p:blipFill>
        <p:spPr>
          <a:xfrm>
            <a:off x="0" y="0"/>
            <a:ext cx="9144000" cy="3160973"/>
          </a:xfrm>
          <a:prstGeom prst="rect">
            <a:avLst/>
          </a:prstGeom>
        </p:spPr>
      </p:pic>
      <p:pic>
        <p:nvPicPr>
          <p:cNvPr id="6" name="Picture 5">
            <a:extLst>
              <a:ext uri="{FF2B5EF4-FFF2-40B4-BE49-F238E27FC236}">
                <a16:creationId xmlns:a16="http://schemas.microsoft.com/office/drawing/2014/main" id="{7C903F10-7DC7-DAFF-0FF7-8C3438FBEA5E}"/>
              </a:ext>
            </a:extLst>
          </p:cNvPr>
          <p:cNvPicPr>
            <a:picLocks noChangeAspect="1"/>
          </p:cNvPicPr>
          <p:nvPr/>
        </p:nvPicPr>
        <p:blipFill>
          <a:blip r:embed="rId3"/>
          <a:stretch>
            <a:fillRect/>
          </a:stretch>
        </p:blipFill>
        <p:spPr>
          <a:xfrm>
            <a:off x="0" y="3289272"/>
            <a:ext cx="9144000" cy="3568728"/>
          </a:xfrm>
          <a:prstGeom prst="rect">
            <a:avLst/>
          </a:prstGeom>
        </p:spPr>
      </p:pic>
      <p:sp>
        <p:nvSpPr>
          <p:cNvPr id="7" name="矩形 6">
            <a:extLst>
              <a:ext uri="{FF2B5EF4-FFF2-40B4-BE49-F238E27FC236}">
                <a16:creationId xmlns:a16="http://schemas.microsoft.com/office/drawing/2014/main" id="{E1E0494D-9798-4D04-BB93-8956F4985332}"/>
              </a:ext>
            </a:extLst>
          </p:cNvPr>
          <p:cNvSpPr/>
          <p:nvPr/>
        </p:nvSpPr>
        <p:spPr>
          <a:xfrm>
            <a:off x="283464" y="1556869"/>
            <a:ext cx="2399352" cy="198000"/>
          </a:xfrm>
          <a:prstGeom prst="rect">
            <a:avLst/>
          </a:prstGeom>
          <a:noFill/>
          <a:ln w="127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a:extLst>
              <a:ext uri="{FF2B5EF4-FFF2-40B4-BE49-F238E27FC236}">
                <a16:creationId xmlns:a16="http://schemas.microsoft.com/office/drawing/2014/main" id="{93DE5B0F-A5CC-4F9C-95DD-7516387AF641}"/>
              </a:ext>
            </a:extLst>
          </p:cNvPr>
          <p:cNvSpPr/>
          <p:nvPr/>
        </p:nvSpPr>
        <p:spPr>
          <a:xfrm>
            <a:off x="283464" y="417712"/>
            <a:ext cx="2399352" cy="198000"/>
          </a:xfrm>
          <a:prstGeom prst="rect">
            <a:avLst/>
          </a:prstGeom>
          <a:noFill/>
          <a:ln w="12700">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a:extLst>
              <a:ext uri="{FF2B5EF4-FFF2-40B4-BE49-F238E27FC236}">
                <a16:creationId xmlns:a16="http://schemas.microsoft.com/office/drawing/2014/main" id="{8A91F96D-4E7E-442C-BEA2-D3ED185AA832}"/>
              </a:ext>
            </a:extLst>
          </p:cNvPr>
          <p:cNvSpPr/>
          <p:nvPr/>
        </p:nvSpPr>
        <p:spPr>
          <a:xfrm>
            <a:off x="9144" y="3726350"/>
            <a:ext cx="4105656" cy="873081"/>
          </a:xfrm>
          <a:prstGeom prst="rect">
            <a:avLst/>
          </a:prstGeom>
          <a:noFill/>
          <a:ln w="12700">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a:extLst>
              <a:ext uri="{FF2B5EF4-FFF2-40B4-BE49-F238E27FC236}">
                <a16:creationId xmlns:a16="http://schemas.microsoft.com/office/drawing/2014/main" id="{A9DBC90E-3CCA-4E31-A654-C03671DECE56}"/>
              </a:ext>
            </a:extLst>
          </p:cNvPr>
          <p:cNvSpPr/>
          <p:nvPr/>
        </p:nvSpPr>
        <p:spPr>
          <a:xfrm>
            <a:off x="283464" y="2551306"/>
            <a:ext cx="2399352" cy="198000"/>
          </a:xfrm>
          <a:prstGeom prst="rect">
            <a:avLst/>
          </a:prstGeom>
          <a:noFill/>
          <a:ln w="127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4482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815103-3133-408D-8CD6-7759EB3D7837}"/>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B111AFAA-3686-40DE-A17C-870E36E656A2}"/>
              </a:ext>
            </a:extLst>
          </p:cNvPr>
          <p:cNvSpPr>
            <a:spLocks noGrp="1"/>
          </p:cNvSpPr>
          <p:nvPr>
            <p:ph idx="1"/>
          </p:nvPr>
        </p:nvSpPr>
        <p:spPr/>
        <p:txBody>
          <a:bodyPr/>
          <a:lstStyle/>
          <a:p>
            <a:pPr marL="457200" indent="-457200">
              <a:buFont typeface="+mj-lt"/>
              <a:buAutoNum type="arabicPeriod"/>
            </a:pPr>
            <a:r>
              <a:rPr lang="en-US" altLang="zh-TW" dirty="0"/>
              <a:t>Go to Week13/Exercise1</a:t>
            </a:r>
          </a:p>
          <a:p>
            <a:pPr marL="457200" indent="-457200">
              <a:buFont typeface="+mj-lt"/>
              <a:buAutoNum type="arabicPeriod"/>
            </a:pPr>
            <a:r>
              <a:rPr lang="en-US" altLang="zh-TW" dirty="0"/>
              <a:t>git clone </a:t>
            </a:r>
            <a:r>
              <a:rPr lang="en-US" altLang="zh-TW" dirty="0">
                <a:hlinkClick r:id="rId2"/>
              </a:rPr>
              <a:t>https://github.com/connorcoley/scscore.git</a:t>
            </a:r>
            <a:endParaRPr lang="en-US" altLang="zh-TW" dirty="0"/>
          </a:p>
          <a:p>
            <a:pPr marL="457200" indent="-457200">
              <a:buFont typeface="+mj-lt"/>
              <a:buAutoNum type="arabicPeriod"/>
            </a:pPr>
            <a:r>
              <a:rPr lang="it-IT" altLang="zh-TW" dirty="0"/>
              <a:t>cd </a:t>
            </a:r>
            <a:r>
              <a:rPr lang="it-IT" altLang="zh-TW" dirty="0" err="1"/>
              <a:t>scscore</a:t>
            </a:r>
            <a:endParaRPr lang="it-IT" altLang="zh-TW" dirty="0"/>
          </a:p>
          <a:p>
            <a:pPr marL="457200" indent="-457200">
              <a:buFont typeface="+mj-lt"/>
              <a:buAutoNum type="arabicPeriod"/>
            </a:pPr>
            <a:r>
              <a:rPr lang="it-IT" altLang="zh-TW" dirty="0"/>
              <a:t>python scscore/standalone_model_numpy.py</a:t>
            </a:r>
          </a:p>
          <a:p>
            <a:pPr marL="457200" indent="-457200">
              <a:buFont typeface="+mj-lt"/>
              <a:buAutoNum type="arabicPeriod"/>
            </a:pPr>
            <a:r>
              <a:rPr lang="it-IT" dirty="0"/>
              <a:t>Now change the smiles in </a:t>
            </a:r>
            <a:r>
              <a:rPr lang="it-IT" altLang="zh-TW" dirty="0" err="1"/>
              <a:t>standalone_model_numpy.py</a:t>
            </a:r>
            <a:r>
              <a:rPr lang="en-US" altLang="zh-TW" dirty="0"/>
              <a:t> to the smiles in </a:t>
            </a:r>
            <a:r>
              <a:rPr lang="en-US" altLang="zh-TW" dirty="0" err="1"/>
              <a:t>smis.smi</a:t>
            </a:r>
            <a:r>
              <a:rPr lang="en-US" altLang="zh-TW" dirty="0"/>
              <a:t> by:</a:t>
            </a:r>
          </a:p>
          <a:p>
            <a:pPr marL="857250" lvl="1" indent="-457200">
              <a:buFont typeface="+mj-lt"/>
              <a:buAutoNum type="arabicPeriod"/>
            </a:pPr>
            <a:r>
              <a:rPr lang="en-US" altLang="zh-TW" dirty="0"/>
              <a:t>cat ../../</a:t>
            </a:r>
            <a:r>
              <a:rPr lang="en-US" altLang="zh-TW" dirty="0" err="1"/>
              <a:t>smis.smi</a:t>
            </a:r>
            <a:r>
              <a:rPr lang="en-US" altLang="zh-TW" dirty="0"/>
              <a:t> | sed "s/^/'/g" | sed "s/$/',/g”</a:t>
            </a:r>
          </a:p>
          <a:p>
            <a:pPr marL="857250" lvl="1" indent="-457200">
              <a:buFont typeface="+mj-lt"/>
              <a:buAutoNum type="arabicPeriod"/>
            </a:pPr>
            <a:r>
              <a:rPr lang="en-US" altLang="zh-TW" dirty="0"/>
              <a:t>replace the smiles in the script by the printed smiles.</a:t>
            </a:r>
          </a:p>
          <a:p>
            <a:pPr marL="457200" indent="-457200">
              <a:buFont typeface="+mj-lt"/>
              <a:buAutoNum type="arabicPeriod"/>
            </a:pPr>
            <a:r>
              <a:rPr lang="it-IT" altLang="zh-TW" dirty="0" err="1"/>
              <a:t>python</a:t>
            </a:r>
            <a:r>
              <a:rPr lang="it-IT" altLang="zh-TW" dirty="0"/>
              <a:t> </a:t>
            </a:r>
            <a:r>
              <a:rPr lang="it-IT" altLang="zh-TW" dirty="0" err="1"/>
              <a:t>scscore</a:t>
            </a:r>
            <a:r>
              <a:rPr lang="it-IT" altLang="zh-TW" dirty="0"/>
              <a:t>/</a:t>
            </a:r>
            <a:r>
              <a:rPr lang="it-IT" altLang="zh-TW" dirty="0" err="1"/>
              <a:t>standalone_model_numpy.py</a:t>
            </a:r>
            <a:endParaRPr lang="it-IT" altLang="zh-TW" dirty="0"/>
          </a:p>
        </p:txBody>
      </p:sp>
      <p:sp>
        <p:nvSpPr>
          <p:cNvPr id="4" name="投影片編號版面配置區 3">
            <a:extLst>
              <a:ext uri="{FF2B5EF4-FFF2-40B4-BE49-F238E27FC236}">
                <a16:creationId xmlns:a16="http://schemas.microsoft.com/office/drawing/2014/main" id="{1631144B-AEE6-493C-BF52-44F11970351D}"/>
              </a:ext>
            </a:extLst>
          </p:cNvPr>
          <p:cNvSpPr>
            <a:spLocks noGrp="1"/>
          </p:cNvSpPr>
          <p:nvPr>
            <p:ph type="sldNum" sz="quarter" idx="12"/>
          </p:nvPr>
        </p:nvSpPr>
        <p:spPr/>
        <p:txBody>
          <a:bodyPr/>
          <a:lstStyle/>
          <a:p>
            <a:fld id="{E1EB6482-E8AD-494A-B82D-562298BE05A7}" type="slidenum">
              <a:rPr lang="zh-TW" altLang="en-US" smtClean="0"/>
              <a:pPr/>
              <a:t>11</a:t>
            </a:fld>
            <a:endParaRPr lang="zh-TW" altLang="en-US"/>
          </a:p>
        </p:txBody>
      </p:sp>
    </p:spTree>
    <p:extLst>
      <p:ext uri="{BB962C8B-B14F-4D97-AF65-F5344CB8AC3E}">
        <p14:creationId xmlns:p14="http://schemas.microsoft.com/office/powerpoint/2010/main" val="3053777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FBC29-98D3-A6D5-8399-FBC8F9029B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8CFDE5-12C8-B410-C4E0-EC330906F95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23AC358-EA6A-1BBE-3BE6-1A618D5DDE67}"/>
              </a:ext>
            </a:extLst>
          </p:cNvPr>
          <p:cNvSpPr>
            <a:spLocks noGrp="1"/>
          </p:cNvSpPr>
          <p:nvPr>
            <p:ph type="sldNum" sz="quarter" idx="12"/>
          </p:nvPr>
        </p:nvSpPr>
        <p:spPr/>
        <p:txBody>
          <a:bodyPr/>
          <a:lstStyle/>
          <a:p>
            <a:fld id="{E1EB6482-E8AD-494A-B82D-562298BE05A7}" type="slidenum">
              <a:rPr lang="zh-TW" altLang="en-US" smtClean="0"/>
              <a:pPr/>
              <a:t>12</a:t>
            </a:fld>
            <a:endParaRPr lang="zh-TW" altLang="en-US"/>
          </a:p>
        </p:txBody>
      </p:sp>
      <p:pic>
        <p:nvPicPr>
          <p:cNvPr id="5" name="Picture 4">
            <a:extLst>
              <a:ext uri="{FF2B5EF4-FFF2-40B4-BE49-F238E27FC236}">
                <a16:creationId xmlns:a16="http://schemas.microsoft.com/office/drawing/2014/main" id="{BEFD3743-4990-4955-9051-CC4528026F7F}"/>
              </a:ext>
            </a:extLst>
          </p:cNvPr>
          <p:cNvPicPr>
            <a:picLocks noChangeAspect="1"/>
          </p:cNvPicPr>
          <p:nvPr/>
        </p:nvPicPr>
        <p:blipFill>
          <a:blip r:embed="rId2"/>
          <a:stretch>
            <a:fillRect/>
          </a:stretch>
        </p:blipFill>
        <p:spPr>
          <a:xfrm>
            <a:off x="0" y="0"/>
            <a:ext cx="9144000" cy="3160973"/>
          </a:xfrm>
          <a:prstGeom prst="rect">
            <a:avLst/>
          </a:prstGeom>
        </p:spPr>
      </p:pic>
      <p:pic>
        <p:nvPicPr>
          <p:cNvPr id="6" name="Picture 5">
            <a:extLst>
              <a:ext uri="{FF2B5EF4-FFF2-40B4-BE49-F238E27FC236}">
                <a16:creationId xmlns:a16="http://schemas.microsoft.com/office/drawing/2014/main" id="{7C903F10-7DC7-DAFF-0FF7-8C3438FBEA5E}"/>
              </a:ext>
            </a:extLst>
          </p:cNvPr>
          <p:cNvPicPr>
            <a:picLocks noChangeAspect="1"/>
          </p:cNvPicPr>
          <p:nvPr/>
        </p:nvPicPr>
        <p:blipFill>
          <a:blip r:embed="rId3"/>
          <a:stretch>
            <a:fillRect/>
          </a:stretch>
        </p:blipFill>
        <p:spPr>
          <a:xfrm>
            <a:off x="0" y="3289272"/>
            <a:ext cx="9144000" cy="3568728"/>
          </a:xfrm>
          <a:prstGeom prst="rect">
            <a:avLst/>
          </a:prstGeom>
        </p:spPr>
      </p:pic>
      <p:sp>
        <p:nvSpPr>
          <p:cNvPr id="10" name="矩形 9">
            <a:extLst>
              <a:ext uri="{FF2B5EF4-FFF2-40B4-BE49-F238E27FC236}">
                <a16:creationId xmlns:a16="http://schemas.microsoft.com/office/drawing/2014/main" id="{8A91F96D-4E7E-442C-BEA2-D3ED185AA832}"/>
              </a:ext>
            </a:extLst>
          </p:cNvPr>
          <p:cNvSpPr/>
          <p:nvPr/>
        </p:nvSpPr>
        <p:spPr>
          <a:xfrm>
            <a:off x="1453896" y="4700016"/>
            <a:ext cx="2057400" cy="192024"/>
          </a:xfrm>
          <a:prstGeom prst="rect">
            <a:avLst/>
          </a:prstGeom>
          <a:noFill/>
          <a:ln w="12700">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709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3E5F3B-8E5A-422B-AADC-640F53D4CAE2}"/>
              </a:ext>
            </a:extLst>
          </p:cNvPr>
          <p:cNvSpPr>
            <a:spLocks noGrp="1"/>
          </p:cNvSpPr>
          <p:nvPr>
            <p:ph type="title"/>
          </p:nvPr>
        </p:nvSpPr>
        <p:spPr/>
        <p:txBody>
          <a:bodyPr/>
          <a:lstStyle/>
          <a:p>
            <a:r>
              <a:rPr lang="en-US" dirty="0"/>
              <a:t>Artificial neural network</a:t>
            </a:r>
          </a:p>
        </p:txBody>
      </p:sp>
      <p:sp>
        <p:nvSpPr>
          <p:cNvPr id="3" name="內容版面配置區 2">
            <a:extLst>
              <a:ext uri="{FF2B5EF4-FFF2-40B4-BE49-F238E27FC236}">
                <a16:creationId xmlns:a16="http://schemas.microsoft.com/office/drawing/2014/main" id="{FE2C0D39-183F-4AC4-9FA0-EBEA9677FB60}"/>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4A5BBF74-B339-46CA-8B0D-4300463A04AD}"/>
              </a:ext>
            </a:extLst>
          </p:cNvPr>
          <p:cNvSpPr>
            <a:spLocks noGrp="1"/>
          </p:cNvSpPr>
          <p:nvPr>
            <p:ph type="sldNum" sz="quarter" idx="12"/>
          </p:nvPr>
        </p:nvSpPr>
        <p:spPr/>
        <p:txBody>
          <a:bodyPr/>
          <a:lstStyle/>
          <a:p>
            <a:fld id="{E1EB6482-E8AD-494A-B82D-562298BE05A7}" type="slidenum">
              <a:rPr lang="zh-TW" altLang="en-US" smtClean="0"/>
              <a:pPr/>
              <a:t>13</a:t>
            </a:fld>
            <a:endParaRPr lang="zh-TW" altLang="en-US"/>
          </a:p>
        </p:txBody>
      </p:sp>
      <p:pic>
        <p:nvPicPr>
          <p:cNvPr id="5" name="圖片 4">
            <a:extLst>
              <a:ext uri="{FF2B5EF4-FFF2-40B4-BE49-F238E27FC236}">
                <a16:creationId xmlns:a16="http://schemas.microsoft.com/office/drawing/2014/main" id="{C99817C7-1102-411C-A337-EC4F233ABB67}"/>
              </a:ext>
            </a:extLst>
          </p:cNvPr>
          <p:cNvPicPr>
            <a:picLocks noChangeAspect="1"/>
          </p:cNvPicPr>
          <p:nvPr/>
        </p:nvPicPr>
        <p:blipFill>
          <a:blip r:embed="rId2"/>
          <a:stretch>
            <a:fillRect/>
          </a:stretch>
        </p:blipFill>
        <p:spPr>
          <a:xfrm>
            <a:off x="0" y="879893"/>
            <a:ext cx="9144000" cy="5064369"/>
          </a:xfrm>
          <a:prstGeom prst="rect">
            <a:avLst/>
          </a:prstGeom>
        </p:spPr>
      </p:pic>
      <p:sp>
        <p:nvSpPr>
          <p:cNvPr id="6" name="矩形 5">
            <a:extLst>
              <a:ext uri="{FF2B5EF4-FFF2-40B4-BE49-F238E27FC236}">
                <a16:creationId xmlns:a16="http://schemas.microsoft.com/office/drawing/2014/main" id="{36125A1C-DEC4-4CB1-BCAA-8E8B734A8E48}"/>
              </a:ext>
            </a:extLst>
          </p:cNvPr>
          <p:cNvSpPr/>
          <p:nvPr/>
        </p:nvSpPr>
        <p:spPr>
          <a:xfrm>
            <a:off x="457200" y="1801368"/>
            <a:ext cx="6592824" cy="274320"/>
          </a:xfrm>
          <a:prstGeom prst="rect">
            <a:avLst/>
          </a:prstGeom>
          <a:noFill/>
          <a:ln w="12700">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248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215BC16-C331-CFF9-BC50-F2262D4F1537}"/>
              </a:ext>
            </a:extLst>
          </p:cNvPr>
          <p:cNvSpPr>
            <a:spLocks noGrp="1"/>
          </p:cNvSpPr>
          <p:nvPr>
            <p:ph type="sldNum" sz="quarter" idx="12"/>
          </p:nvPr>
        </p:nvSpPr>
        <p:spPr/>
        <p:txBody>
          <a:bodyPr/>
          <a:lstStyle/>
          <a:p>
            <a:fld id="{E1EB6482-E8AD-494A-B82D-562298BE05A7}" type="slidenum">
              <a:rPr lang="zh-TW" altLang="en-US" smtClean="0"/>
              <a:pPr/>
              <a:t>14</a:t>
            </a:fld>
            <a:endParaRPr lang="zh-TW" altLang="en-US"/>
          </a:p>
        </p:txBody>
      </p:sp>
      <p:pic>
        <p:nvPicPr>
          <p:cNvPr id="5" name="圖片 4">
            <a:extLst>
              <a:ext uri="{FF2B5EF4-FFF2-40B4-BE49-F238E27FC236}">
                <a16:creationId xmlns:a16="http://schemas.microsoft.com/office/drawing/2014/main" id="{A74C2F11-EC8F-F21D-DF7B-3DF1C93515CC}"/>
              </a:ext>
            </a:extLst>
          </p:cNvPr>
          <p:cNvPicPr>
            <a:picLocks noChangeAspect="1"/>
          </p:cNvPicPr>
          <p:nvPr/>
        </p:nvPicPr>
        <p:blipFill>
          <a:blip r:embed="rId2"/>
          <a:stretch>
            <a:fillRect/>
          </a:stretch>
        </p:blipFill>
        <p:spPr>
          <a:xfrm>
            <a:off x="808853" y="1060704"/>
            <a:ext cx="6841475" cy="4430567"/>
          </a:xfrm>
          <a:prstGeom prst="rect">
            <a:avLst/>
          </a:prstGeom>
        </p:spPr>
      </p:pic>
      <p:pic>
        <p:nvPicPr>
          <p:cNvPr id="6" name="圖片 5">
            <a:extLst>
              <a:ext uri="{FF2B5EF4-FFF2-40B4-BE49-F238E27FC236}">
                <a16:creationId xmlns:a16="http://schemas.microsoft.com/office/drawing/2014/main" id="{F7677EF0-592B-9448-0C1D-DE0AD1B7BF56}"/>
              </a:ext>
            </a:extLst>
          </p:cNvPr>
          <p:cNvPicPr>
            <a:picLocks noChangeAspect="1"/>
          </p:cNvPicPr>
          <p:nvPr/>
        </p:nvPicPr>
        <p:blipFill>
          <a:blip r:embed="rId3"/>
          <a:stretch>
            <a:fillRect/>
          </a:stretch>
        </p:blipFill>
        <p:spPr>
          <a:xfrm>
            <a:off x="182427" y="2798982"/>
            <a:ext cx="8729925" cy="2382857"/>
          </a:xfrm>
          <a:prstGeom prst="rect">
            <a:avLst/>
          </a:prstGeom>
        </p:spPr>
      </p:pic>
      <p:sp>
        <p:nvSpPr>
          <p:cNvPr id="7" name="文字方塊 6">
            <a:extLst>
              <a:ext uri="{FF2B5EF4-FFF2-40B4-BE49-F238E27FC236}">
                <a16:creationId xmlns:a16="http://schemas.microsoft.com/office/drawing/2014/main" id="{E327AF46-8C2D-F349-32BA-BB4DF1F9EBEB}"/>
              </a:ext>
            </a:extLst>
          </p:cNvPr>
          <p:cNvSpPr txBox="1"/>
          <p:nvPr/>
        </p:nvSpPr>
        <p:spPr>
          <a:xfrm>
            <a:off x="929254" y="5637808"/>
            <a:ext cx="7285492" cy="923330"/>
          </a:xfrm>
          <a:prstGeom prst="rect">
            <a:avLst/>
          </a:prstGeom>
          <a:noFill/>
        </p:spPr>
        <p:txBody>
          <a:bodyPr wrap="square" rtlCol="0">
            <a:spAutoFit/>
          </a:bodyPr>
          <a:lstStyle/>
          <a:p>
            <a:pPr algn="just"/>
            <a:r>
              <a:rPr kumimoji="1" lang="en" altLang="zh-TW" dirty="0"/>
              <a:t>Molecule fingerprints are binary bit strings that represent the structural features of a molecule. Uses a circular neighborhood around each atom in a molecule to capture local structural information.</a:t>
            </a:r>
            <a:endParaRPr kumimoji="1" lang="zh-TW" altLang="en-US" dirty="0"/>
          </a:p>
        </p:txBody>
      </p:sp>
      <p:sp>
        <p:nvSpPr>
          <p:cNvPr id="8" name="文字方塊 7">
            <a:extLst>
              <a:ext uri="{FF2B5EF4-FFF2-40B4-BE49-F238E27FC236}">
                <a16:creationId xmlns:a16="http://schemas.microsoft.com/office/drawing/2014/main" id="{64E59094-3B35-BF45-DCE4-589EB188C6F1}"/>
              </a:ext>
            </a:extLst>
          </p:cNvPr>
          <p:cNvSpPr txBox="1"/>
          <p:nvPr/>
        </p:nvSpPr>
        <p:spPr>
          <a:xfrm>
            <a:off x="2731008" y="7485888"/>
            <a:ext cx="184731" cy="369332"/>
          </a:xfrm>
          <a:prstGeom prst="rect">
            <a:avLst/>
          </a:prstGeom>
          <a:noFill/>
        </p:spPr>
        <p:txBody>
          <a:bodyPr wrap="none" rtlCol="0">
            <a:spAutoFit/>
          </a:bodyPr>
          <a:lstStyle/>
          <a:p>
            <a:endParaRPr kumimoji="1" lang="zh-TW" altLang="en-US" dirty="0"/>
          </a:p>
        </p:txBody>
      </p:sp>
      <p:sp>
        <p:nvSpPr>
          <p:cNvPr id="10" name="標題 1">
            <a:extLst>
              <a:ext uri="{FF2B5EF4-FFF2-40B4-BE49-F238E27FC236}">
                <a16:creationId xmlns:a16="http://schemas.microsoft.com/office/drawing/2014/main" id="{0E7A0ECF-E1F8-4234-364B-894A6C0FD714}"/>
              </a:ext>
            </a:extLst>
          </p:cNvPr>
          <p:cNvSpPr>
            <a:spLocks noGrp="1"/>
          </p:cNvSpPr>
          <p:nvPr>
            <p:ph type="title"/>
          </p:nvPr>
        </p:nvSpPr>
        <p:spPr>
          <a:xfrm>
            <a:off x="2871792" y="0"/>
            <a:ext cx="7076880" cy="651600"/>
          </a:xfrm>
        </p:spPr>
        <p:txBody>
          <a:bodyPr/>
          <a:lstStyle/>
          <a:p>
            <a:pPr algn="l"/>
            <a:r>
              <a:rPr lang="en" altLang="zh-TW" b="1" i="0" dirty="0">
                <a:solidFill>
                  <a:srgbClr val="000000"/>
                </a:solidFill>
                <a:effectLst/>
                <a:latin typeface="+mj-lt"/>
              </a:rPr>
              <a:t>Molecular Fingerprint</a:t>
            </a:r>
            <a:endParaRPr kumimoji="1" lang="zh-TW" altLang="en-US" dirty="0">
              <a:latin typeface="+mj-lt"/>
            </a:endParaRPr>
          </a:p>
        </p:txBody>
      </p:sp>
    </p:spTree>
    <p:extLst>
      <p:ext uri="{BB962C8B-B14F-4D97-AF65-F5344CB8AC3E}">
        <p14:creationId xmlns:p14="http://schemas.microsoft.com/office/powerpoint/2010/main" val="332069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3E5F3B-8E5A-422B-AADC-640F53D4CAE2}"/>
              </a:ext>
            </a:extLst>
          </p:cNvPr>
          <p:cNvSpPr>
            <a:spLocks noGrp="1"/>
          </p:cNvSpPr>
          <p:nvPr>
            <p:ph type="title"/>
          </p:nvPr>
        </p:nvSpPr>
        <p:spPr/>
        <p:txBody>
          <a:bodyPr/>
          <a:lstStyle/>
          <a:p>
            <a:r>
              <a:rPr lang="en-US" dirty="0"/>
              <a:t>Artificial neural network</a:t>
            </a:r>
          </a:p>
        </p:txBody>
      </p:sp>
      <p:sp>
        <p:nvSpPr>
          <p:cNvPr id="3" name="內容版面配置區 2">
            <a:extLst>
              <a:ext uri="{FF2B5EF4-FFF2-40B4-BE49-F238E27FC236}">
                <a16:creationId xmlns:a16="http://schemas.microsoft.com/office/drawing/2014/main" id="{FE2C0D39-183F-4AC4-9FA0-EBEA9677FB60}"/>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4A5BBF74-B339-46CA-8B0D-4300463A04AD}"/>
              </a:ext>
            </a:extLst>
          </p:cNvPr>
          <p:cNvSpPr>
            <a:spLocks noGrp="1"/>
          </p:cNvSpPr>
          <p:nvPr>
            <p:ph type="sldNum" sz="quarter" idx="12"/>
          </p:nvPr>
        </p:nvSpPr>
        <p:spPr/>
        <p:txBody>
          <a:bodyPr/>
          <a:lstStyle/>
          <a:p>
            <a:fld id="{E1EB6482-E8AD-494A-B82D-562298BE05A7}" type="slidenum">
              <a:rPr lang="zh-TW" altLang="en-US" smtClean="0"/>
              <a:pPr/>
              <a:t>15</a:t>
            </a:fld>
            <a:endParaRPr lang="zh-TW" altLang="en-US"/>
          </a:p>
        </p:txBody>
      </p:sp>
      <p:pic>
        <p:nvPicPr>
          <p:cNvPr id="5" name="圖片 4">
            <a:extLst>
              <a:ext uri="{FF2B5EF4-FFF2-40B4-BE49-F238E27FC236}">
                <a16:creationId xmlns:a16="http://schemas.microsoft.com/office/drawing/2014/main" id="{C99817C7-1102-411C-A337-EC4F233ABB67}"/>
              </a:ext>
            </a:extLst>
          </p:cNvPr>
          <p:cNvPicPr>
            <a:picLocks noChangeAspect="1"/>
          </p:cNvPicPr>
          <p:nvPr/>
        </p:nvPicPr>
        <p:blipFill>
          <a:blip r:embed="rId2"/>
          <a:stretch>
            <a:fillRect/>
          </a:stretch>
        </p:blipFill>
        <p:spPr>
          <a:xfrm>
            <a:off x="0" y="879893"/>
            <a:ext cx="9144000" cy="5064369"/>
          </a:xfrm>
          <a:prstGeom prst="rect">
            <a:avLst/>
          </a:prstGeom>
        </p:spPr>
      </p:pic>
      <p:sp>
        <p:nvSpPr>
          <p:cNvPr id="6" name="矩形 5">
            <a:extLst>
              <a:ext uri="{FF2B5EF4-FFF2-40B4-BE49-F238E27FC236}">
                <a16:creationId xmlns:a16="http://schemas.microsoft.com/office/drawing/2014/main" id="{36125A1C-DEC4-4CB1-BCAA-8E8B734A8E48}"/>
              </a:ext>
            </a:extLst>
          </p:cNvPr>
          <p:cNvSpPr/>
          <p:nvPr/>
        </p:nvSpPr>
        <p:spPr>
          <a:xfrm>
            <a:off x="969264" y="3584274"/>
            <a:ext cx="3209544" cy="274320"/>
          </a:xfrm>
          <a:prstGeom prst="rect">
            <a:avLst/>
          </a:prstGeom>
          <a:noFill/>
          <a:ln w="12700">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2330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1C9AEA-AE92-45E8-8EC9-6447252B53F4}"/>
              </a:ext>
            </a:extLst>
          </p:cNvPr>
          <p:cNvSpPr>
            <a:spLocks noGrp="1"/>
          </p:cNvSpPr>
          <p:nvPr>
            <p:ph type="title"/>
          </p:nvPr>
        </p:nvSpPr>
        <p:spPr/>
        <p:txBody>
          <a:bodyPr/>
          <a:lstStyle/>
          <a:p>
            <a:r>
              <a:rPr lang="en-US" dirty="0"/>
              <a:t>Artificial neural network</a:t>
            </a:r>
          </a:p>
        </p:txBody>
      </p:sp>
      <p:sp>
        <p:nvSpPr>
          <p:cNvPr id="3" name="內容版面配置區 2">
            <a:extLst>
              <a:ext uri="{FF2B5EF4-FFF2-40B4-BE49-F238E27FC236}">
                <a16:creationId xmlns:a16="http://schemas.microsoft.com/office/drawing/2014/main" id="{DCA680C4-26EC-4FCC-B00D-00527965D3B4}"/>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FBD3F34F-2749-4889-91CA-955FCFE3BD6B}"/>
              </a:ext>
            </a:extLst>
          </p:cNvPr>
          <p:cNvSpPr>
            <a:spLocks noGrp="1"/>
          </p:cNvSpPr>
          <p:nvPr>
            <p:ph type="sldNum" sz="quarter" idx="12"/>
          </p:nvPr>
        </p:nvSpPr>
        <p:spPr/>
        <p:txBody>
          <a:bodyPr/>
          <a:lstStyle/>
          <a:p>
            <a:fld id="{E1EB6482-E8AD-494A-B82D-562298BE05A7}" type="slidenum">
              <a:rPr lang="zh-TW" altLang="en-US" smtClean="0"/>
              <a:pPr/>
              <a:t>16</a:t>
            </a:fld>
            <a:endParaRPr lang="zh-TW" altLang="en-US"/>
          </a:p>
        </p:txBody>
      </p:sp>
      <p:pic>
        <p:nvPicPr>
          <p:cNvPr id="5" name="圖片 4">
            <a:extLst>
              <a:ext uri="{FF2B5EF4-FFF2-40B4-BE49-F238E27FC236}">
                <a16:creationId xmlns:a16="http://schemas.microsoft.com/office/drawing/2014/main" id="{551FA33D-DEFE-4E0A-B597-EA8A5F42C936}"/>
              </a:ext>
            </a:extLst>
          </p:cNvPr>
          <p:cNvPicPr>
            <a:picLocks noChangeAspect="1"/>
          </p:cNvPicPr>
          <p:nvPr/>
        </p:nvPicPr>
        <p:blipFill>
          <a:blip r:embed="rId2"/>
          <a:stretch>
            <a:fillRect/>
          </a:stretch>
        </p:blipFill>
        <p:spPr>
          <a:xfrm>
            <a:off x="0" y="784774"/>
            <a:ext cx="9144000" cy="5288452"/>
          </a:xfrm>
          <a:prstGeom prst="rect">
            <a:avLst/>
          </a:prstGeom>
        </p:spPr>
      </p:pic>
      <p:sp>
        <p:nvSpPr>
          <p:cNvPr id="6" name="矩形 5">
            <a:extLst>
              <a:ext uri="{FF2B5EF4-FFF2-40B4-BE49-F238E27FC236}">
                <a16:creationId xmlns:a16="http://schemas.microsoft.com/office/drawing/2014/main" id="{E3A120E4-1761-491E-B4E5-FF4554EDBB93}"/>
              </a:ext>
            </a:extLst>
          </p:cNvPr>
          <p:cNvSpPr/>
          <p:nvPr/>
        </p:nvSpPr>
        <p:spPr>
          <a:xfrm>
            <a:off x="649224" y="2377266"/>
            <a:ext cx="6684264" cy="3282870"/>
          </a:xfrm>
          <a:prstGeom prst="rect">
            <a:avLst/>
          </a:prstGeom>
          <a:noFill/>
          <a:ln w="12700">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4365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82BACA-E866-4257-AFAD-AC97E8C24572}"/>
              </a:ext>
            </a:extLst>
          </p:cNvPr>
          <p:cNvSpPr>
            <a:spLocks noGrp="1"/>
          </p:cNvSpPr>
          <p:nvPr>
            <p:ph type="title"/>
          </p:nvPr>
        </p:nvSpPr>
        <p:spPr/>
        <p:txBody>
          <a:bodyPr/>
          <a:lstStyle/>
          <a:p>
            <a:r>
              <a:rPr lang="en-US" dirty="0"/>
              <a:t>Artificial neural network</a:t>
            </a:r>
          </a:p>
        </p:txBody>
      </p:sp>
      <p:sp>
        <p:nvSpPr>
          <p:cNvPr id="4" name="投影片編號版面配置區 3">
            <a:extLst>
              <a:ext uri="{FF2B5EF4-FFF2-40B4-BE49-F238E27FC236}">
                <a16:creationId xmlns:a16="http://schemas.microsoft.com/office/drawing/2014/main" id="{E69BD974-92DE-460C-A96E-0EBCF0323AE2}"/>
              </a:ext>
            </a:extLst>
          </p:cNvPr>
          <p:cNvSpPr>
            <a:spLocks noGrp="1"/>
          </p:cNvSpPr>
          <p:nvPr>
            <p:ph type="sldNum" sz="quarter" idx="12"/>
          </p:nvPr>
        </p:nvSpPr>
        <p:spPr/>
        <p:txBody>
          <a:bodyPr/>
          <a:lstStyle/>
          <a:p>
            <a:fld id="{E1EB6482-E8AD-494A-B82D-562298BE05A7}" type="slidenum">
              <a:rPr lang="zh-TW" altLang="en-US" smtClean="0"/>
              <a:pPr/>
              <a:t>17</a:t>
            </a:fld>
            <a:endParaRPr lang="zh-TW" altLang="en-US"/>
          </a:p>
        </p:txBody>
      </p:sp>
      <p:pic>
        <p:nvPicPr>
          <p:cNvPr id="5" name="圖片 4">
            <a:extLst>
              <a:ext uri="{FF2B5EF4-FFF2-40B4-BE49-F238E27FC236}">
                <a16:creationId xmlns:a16="http://schemas.microsoft.com/office/drawing/2014/main" id="{F8FB58FF-9D62-4EE4-B4B8-D727B33B65A1}"/>
              </a:ext>
            </a:extLst>
          </p:cNvPr>
          <p:cNvPicPr>
            <a:picLocks noChangeAspect="1"/>
          </p:cNvPicPr>
          <p:nvPr/>
        </p:nvPicPr>
        <p:blipFill>
          <a:blip r:embed="rId2"/>
          <a:stretch>
            <a:fillRect/>
          </a:stretch>
        </p:blipFill>
        <p:spPr>
          <a:xfrm>
            <a:off x="0" y="1016281"/>
            <a:ext cx="9144000" cy="4825437"/>
          </a:xfrm>
          <a:prstGeom prst="rect">
            <a:avLst/>
          </a:prstGeom>
        </p:spPr>
      </p:pic>
      <p:cxnSp>
        <p:nvCxnSpPr>
          <p:cNvPr id="7" name="直線接點 6">
            <a:extLst>
              <a:ext uri="{FF2B5EF4-FFF2-40B4-BE49-F238E27FC236}">
                <a16:creationId xmlns:a16="http://schemas.microsoft.com/office/drawing/2014/main" id="{CDB7FC5F-3F6D-4202-9AFA-B373BBAB7540}"/>
              </a:ext>
            </a:extLst>
          </p:cNvPr>
          <p:cNvCxnSpPr/>
          <p:nvPr/>
        </p:nvCxnSpPr>
        <p:spPr>
          <a:xfrm>
            <a:off x="5879592" y="4407408"/>
            <a:ext cx="16916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261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1C9AEA-AE92-45E8-8EC9-6447252B53F4}"/>
              </a:ext>
            </a:extLst>
          </p:cNvPr>
          <p:cNvSpPr>
            <a:spLocks noGrp="1"/>
          </p:cNvSpPr>
          <p:nvPr>
            <p:ph type="title"/>
          </p:nvPr>
        </p:nvSpPr>
        <p:spPr/>
        <p:txBody>
          <a:bodyPr/>
          <a:lstStyle/>
          <a:p>
            <a:r>
              <a:rPr lang="en-US" dirty="0"/>
              <a:t>Artificial neural network</a:t>
            </a:r>
          </a:p>
        </p:txBody>
      </p:sp>
      <p:sp>
        <p:nvSpPr>
          <p:cNvPr id="3" name="內容版面配置區 2">
            <a:extLst>
              <a:ext uri="{FF2B5EF4-FFF2-40B4-BE49-F238E27FC236}">
                <a16:creationId xmlns:a16="http://schemas.microsoft.com/office/drawing/2014/main" id="{DCA680C4-26EC-4FCC-B00D-00527965D3B4}"/>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FBD3F34F-2749-4889-91CA-955FCFE3BD6B}"/>
              </a:ext>
            </a:extLst>
          </p:cNvPr>
          <p:cNvSpPr>
            <a:spLocks noGrp="1"/>
          </p:cNvSpPr>
          <p:nvPr>
            <p:ph type="sldNum" sz="quarter" idx="12"/>
          </p:nvPr>
        </p:nvSpPr>
        <p:spPr/>
        <p:txBody>
          <a:bodyPr/>
          <a:lstStyle/>
          <a:p>
            <a:fld id="{E1EB6482-E8AD-494A-B82D-562298BE05A7}" type="slidenum">
              <a:rPr lang="zh-TW" altLang="en-US" smtClean="0"/>
              <a:pPr/>
              <a:t>18</a:t>
            </a:fld>
            <a:endParaRPr lang="zh-TW" altLang="en-US"/>
          </a:p>
        </p:txBody>
      </p:sp>
      <p:pic>
        <p:nvPicPr>
          <p:cNvPr id="5" name="圖片 4">
            <a:extLst>
              <a:ext uri="{FF2B5EF4-FFF2-40B4-BE49-F238E27FC236}">
                <a16:creationId xmlns:a16="http://schemas.microsoft.com/office/drawing/2014/main" id="{551FA33D-DEFE-4E0A-B597-EA8A5F42C936}"/>
              </a:ext>
            </a:extLst>
          </p:cNvPr>
          <p:cNvPicPr>
            <a:picLocks noChangeAspect="1"/>
          </p:cNvPicPr>
          <p:nvPr/>
        </p:nvPicPr>
        <p:blipFill>
          <a:blip r:embed="rId2"/>
          <a:stretch>
            <a:fillRect/>
          </a:stretch>
        </p:blipFill>
        <p:spPr>
          <a:xfrm>
            <a:off x="0" y="784774"/>
            <a:ext cx="9144000" cy="5288452"/>
          </a:xfrm>
          <a:prstGeom prst="rect">
            <a:avLst/>
          </a:prstGeom>
        </p:spPr>
      </p:pic>
      <p:sp>
        <p:nvSpPr>
          <p:cNvPr id="10" name="矩形 9">
            <a:extLst>
              <a:ext uri="{FF2B5EF4-FFF2-40B4-BE49-F238E27FC236}">
                <a16:creationId xmlns:a16="http://schemas.microsoft.com/office/drawing/2014/main" id="{60008B09-F090-4765-8068-8634AC29987B}"/>
              </a:ext>
            </a:extLst>
          </p:cNvPr>
          <p:cNvSpPr/>
          <p:nvPr/>
        </p:nvSpPr>
        <p:spPr>
          <a:xfrm>
            <a:off x="2139696" y="2432130"/>
            <a:ext cx="4489704" cy="338502"/>
          </a:xfrm>
          <a:prstGeom prst="rect">
            <a:avLst/>
          </a:prstGeom>
          <a:noFill/>
          <a:ln w="12700">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直線單箭頭接點 10">
            <a:extLst>
              <a:ext uri="{FF2B5EF4-FFF2-40B4-BE49-F238E27FC236}">
                <a16:creationId xmlns:a16="http://schemas.microsoft.com/office/drawing/2014/main" id="{CA61064A-4A89-491E-B598-F93312DB5ADB}"/>
              </a:ext>
            </a:extLst>
          </p:cNvPr>
          <p:cNvCxnSpPr>
            <a:cxnSpLocks/>
          </p:cNvCxnSpPr>
          <p:nvPr/>
        </p:nvCxnSpPr>
        <p:spPr>
          <a:xfrm flipH="1">
            <a:off x="5239512" y="1577488"/>
            <a:ext cx="470852" cy="8546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C77E2CCF-6EEB-417B-BE07-C0136C9DE9DD}"/>
              </a:ext>
            </a:extLst>
          </p:cNvPr>
          <p:cNvSpPr txBox="1"/>
          <p:nvPr/>
        </p:nvSpPr>
        <p:spPr>
          <a:xfrm>
            <a:off x="5619005" y="1208156"/>
            <a:ext cx="639919" cy="369332"/>
          </a:xfrm>
          <a:prstGeom prst="rect">
            <a:avLst/>
          </a:prstGeom>
          <a:noFill/>
        </p:spPr>
        <p:txBody>
          <a:bodyPr wrap="none" rtlCol="0">
            <a:spAutoFit/>
          </a:bodyPr>
          <a:lstStyle/>
          <a:p>
            <a:r>
              <a:rPr lang="en-US" dirty="0">
                <a:solidFill>
                  <a:schemeClr val="bg1"/>
                </a:solidFill>
              </a:rPr>
              <a:t>= 12</a:t>
            </a:r>
          </a:p>
        </p:txBody>
      </p:sp>
      <p:sp>
        <p:nvSpPr>
          <p:cNvPr id="13" name="文字方塊 12">
            <a:extLst>
              <a:ext uri="{FF2B5EF4-FFF2-40B4-BE49-F238E27FC236}">
                <a16:creationId xmlns:a16="http://schemas.microsoft.com/office/drawing/2014/main" id="{9545EC1B-AAB6-4D9C-B6A6-340BA827D218}"/>
              </a:ext>
            </a:extLst>
          </p:cNvPr>
          <p:cNvSpPr txBox="1"/>
          <p:nvPr/>
        </p:nvSpPr>
        <p:spPr>
          <a:xfrm>
            <a:off x="6771588" y="2450418"/>
            <a:ext cx="2319866" cy="923330"/>
          </a:xfrm>
          <a:prstGeom prst="rect">
            <a:avLst/>
          </a:prstGeom>
          <a:solidFill>
            <a:schemeClr val="accent3"/>
          </a:solidFill>
          <a:ln>
            <a:solidFill>
              <a:schemeClr val="bg1"/>
            </a:solidFill>
          </a:ln>
          <a:effectLst>
            <a:outerShdw blurRad="50800" dist="38100" dir="2700000" algn="tl" rotWithShape="0">
              <a:prstClr val="black">
                <a:alpha val="40000"/>
              </a:prstClr>
            </a:outerShdw>
          </a:effectLst>
        </p:spPr>
        <p:txBody>
          <a:bodyPr wrap="none" rtlCol="0">
            <a:spAutoFit/>
          </a:bodyPr>
          <a:lstStyle/>
          <a:p>
            <a:r>
              <a:rPr lang="en-US" dirty="0"/>
              <a:t>= [0, 2, 4, 6, 8, 10]</a:t>
            </a:r>
          </a:p>
          <a:p>
            <a:r>
              <a:rPr lang="en-US" dirty="0"/>
              <a:t>(five hidden layers + </a:t>
            </a:r>
          </a:p>
          <a:p>
            <a:r>
              <a:rPr lang="en-US" dirty="0"/>
              <a:t>1 output layer)</a:t>
            </a:r>
          </a:p>
        </p:txBody>
      </p:sp>
    </p:spTree>
    <p:extLst>
      <p:ext uri="{BB962C8B-B14F-4D97-AF65-F5344CB8AC3E}">
        <p14:creationId xmlns:p14="http://schemas.microsoft.com/office/powerpoint/2010/main" val="3911422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82BACA-E866-4257-AFAD-AC97E8C24572}"/>
              </a:ext>
            </a:extLst>
          </p:cNvPr>
          <p:cNvSpPr>
            <a:spLocks noGrp="1"/>
          </p:cNvSpPr>
          <p:nvPr>
            <p:ph type="title"/>
          </p:nvPr>
        </p:nvSpPr>
        <p:spPr/>
        <p:txBody>
          <a:bodyPr/>
          <a:lstStyle/>
          <a:p>
            <a:r>
              <a:rPr lang="en-US" dirty="0"/>
              <a:t>Artificial neural network</a:t>
            </a:r>
          </a:p>
        </p:txBody>
      </p:sp>
      <p:sp>
        <p:nvSpPr>
          <p:cNvPr id="4" name="投影片編號版面配置區 3">
            <a:extLst>
              <a:ext uri="{FF2B5EF4-FFF2-40B4-BE49-F238E27FC236}">
                <a16:creationId xmlns:a16="http://schemas.microsoft.com/office/drawing/2014/main" id="{E69BD974-92DE-460C-A96E-0EBCF0323AE2}"/>
              </a:ext>
            </a:extLst>
          </p:cNvPr>
          <p:cNvSpPr>
            <a:spLocks noGrp="1"/>
          </p:cNvSpPr>
          <p:nvPr>
            <p:ph type="sldNum" sz="quarter" idx="12"/>
          </p:nvPr>
        </p:nvSpPr>
        <p:spPr/>
        <p:txBody>
          <a:bodyPr/>
          <a:lstStyle/>
          <a:p>
            <a:fld id="{E1EB6482-E8AD-494A-B82D-562298BE05A7}" type="slidenum">
              <a:rPr lang="zh-TW" altLang="en-US" smtClean="0"/>
              <a:pPr/>
              <a:t>19</a:t>
            </a:fld>
            <a:endParaRPr lang="zh-TW" altLang="en-US"/>
          </a:p>
        </p:txBody>
      </p:sp>
      <p:pic>
        <p:nvPicPr>
          <p:cNvPr id="5" name="圖片 4">
            <a:extLst>
              <a:ext uri="{FF2B5EF4-FFF2-40B4-BE49-F238E27FC236}">
                <a16:creationId xmlns:a16="http://schemas.microsoft.com/office/drawing/2014/main" id="{F8FB58FF-9D62-4EE4-B4B8-D727B33B65A1}"/>
              </a:ext>
            </a:extLst>
          </p:cNvPr>
          <p:cNvPicPr>
            <a:picLocks noChangeAspect="1"/>
          </p:cNvPicPr>
          <p:nvPr/>
        </p:nvPicPr>
        <p:blipFill>
          <a:blip r:embed="rId2"/>
          <a:stretch>
            <a:fillRect/>
          </a:stretch>
        </p:blipFill>
        <p:spPr>
          <a:xfrm>
            <a:off x="0" y="1016281"/>
            <a:ext cx="9144000" cy="4825437"/>
          </a:xfrm>
          <a:prstGeom prst="rect">
            <a:avLst/>
          </a:prstGeom>
        </p:spPr>
      </p:pic>
      <p:cxnSp>
        <p:nvCxnSpPr>
          <p:cNvPr id="8" name="直線接點 7">
            <a:extLst>
              <a:ext uri="{FF2B5EF4-FFF2-40B4-BE49-F238E27FC236}">
                <a16:creationId xmlns:a16="http://schemas.microsoft.com/office/drawing/2014/main" id="{CCD495DB-C237-47AD-82A8-57BC132AC69D}"/>
              </a:ext>
            </a:extLst>
          </p:cNvPr>
          <p:cNvCxnSpPr>
            <a:cxnSpLocks/>
          </p:cNvCxnSpPr>
          <p:nvPr/>
        </p:nvCxnSpPr>
        <p:spPr>
          <a:xfrm>
            <a:off x="8092440" y="4407408"/>
            <a:ext cx="9875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372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EA1B-A3DD-A3C6-84C3-9ECCDF671708}"/>
              </a:ext>
            </a:extLst>
          </p:cNvPr>
          <p:cNvSpPr>
            <a:spLocks noGrp="1"/>
          </p:cNvSpPr>
          <p:nvPr>
            <p:ph type="title"/>
          </p:nvPr>
        </p:nvSpPr>
        <p:spPr/>
        <p:txBody>
          <a:bodyPr/>
          <a:lstStyle/>
          <a:p>
            <a:r>
              <a:rPr lang="en-US" dirty="0"/>
              <a:t>Computer-aided Synthetic Planning (CASP)</a:t>
            </a:r>
          </a:p>
        </p:txBody>
      </p:sp>
      <p:sp>
        <p:nvSpPr>
          <p:cNvPr id="4" name="Slide Number Placeholder 3">
            <a:extLst>
              <a:ext uri="{FF2B5EF4-FFF2-40B4-BE49-F238E27FC236}">
                <a16:creationId xmlns:a16="http://schemas.microsoft.com/office/drawing/2014/main" id="{DBD8339F-471F-07D7-BFB2-5E17E653D19C}"/>
              </a:ext>
            </a:extLst>
          </p:cNvPr>
          <p:cNvSpPr>
            <a:spLocks noGrp="1"/>
          </p:cNvSpPr>
          <p:nvPr>
            <p:ph type="sldNum" sz="quarter" idx="12"/>
          </p:nvPr>
        </p:nvSpPr>
        <p:spPr/>
        <p:txBody>
          <a:bodyPr/>
          <a:lstStyle/>
          <a:p>
            <a:fld id="{E1EB6482-E8AD-494A-B82D-562298BE05A7}" type="slidenum">
              <a:rPr lang="zh-TW" altLang="en-US" smtClean="0"/>
              <a:pPr/>
              <a:t>2</a:t>
            </a:fld>
            <a:endParaRPr lang="zh-TW" altLang="en-US"/>
          </a:p>
        </p:txBody>
      </p:sp>
      <p:pic>
        <p:nvPicPr>
          <p:cNvPr id="5" name="Picture 4">
            <a:extLst>
              <a:ext uri="{FF2B5EF4-FFF2-40B4-BE49-F238E27FC236}">
                <a16:creationId xmlns:a16="http://schemas.microsoft.com/office/drawing/2014/main" id="{F7816DB4-C81A-F350-9D5B-1308B6827EB9}"/>
              </a:ext>
            </a:extLst>
          </p:cNvPr>
          <p:cNvPicPr>
            <a:picLocks noChangeAspect="1"/>
          </p:cNvPicPr>
          <p:nvPr/>
        </p:nvPicPr>
        <p:blipFill>
          <a:blip r:embed="rId2"/>
          <a:stretch>
            <a:fillRect/>
          </a:stretch>
        </p:blipFill>
        <p:spPr>
          <a:xfrm>
            <a:off x="457199" y="879892"/>
            <a:ext cx="8213973" cy="3474393"/>
          </a:xfrm>
          <a:prstGeom prst="rect">
            <a:avLst/>
          </a:prstGeom>
        </p:spPr>
      </p:pic>
    </p:spTree>
    <p:extLst>
      <p:ext uri="{BB962C8B-B14F-4D97-AF65-F5344CB8AC3E}">
        <p14:creationId xmlns:p14="http://schemas.microsoft.com/office/powerpoint/2010/main" val="3504591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1C9AEA-AE92-45E8-8EC9-6447252B53F4}"/>
              </a:ext>
            </a:extLst>
          </p:cNvPr>
          <p:cNvSpPr>
            <a:spLocks noGrp="1"/>
          </p:cNvSpPr>
          <p:nvPr>
            <p:ph type="title"/>
          </p:nvPr>
        </p:nvSpPr>
        <p:spPr/>
        <p:txBody>
          <a:bodyPr/>
          <a:lstStyle/>
          <a:p>
            <a:r>
              <a:rPr lang="en-US" dirty="0"/>
              <a:t>Artificial neural network</a:t>
            </a:r>
          </a:p>
        </p:txBody>
      </p:sp>
      <p:sp>
        <p:nvSpPr>
          <p:cNvPr id="3" name="內容版面配置區 2">
            <a:extLst>
              <a:ext uri="{FF2B5EF4-FFF2-40B4-BE49-F238E27FC236}">
                <a16:creationId xmlns:a16="http://schemas.microsoft.com/office/drawing/2014/main" id="{DCA680C4-26EC-4FCC-B00D-00527965D3B4}"/>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FBD3F34F-2749-4889-91CA-955FCFE3BD6B}"/>
              </a:ext>
            </a:extLst>
          </p:cNvPr>
          <p:cNvSpPr>
            <a:spLocks noGrp="1"/>
          </p:cNvSpPr>
          <p:nvPr>
            <p:ph type="sldNum" sz="quarter" idx="12"/>
          </p:nvPr>
        </p:nvSpPr>
        <p:spPr/>
        <p:txBody>
          <a:bodyPr/>
          <a:lstStyle/>
          <a:p>
            <a:fld id="{E1EB6482-E8AD-494A-B82D-562298BE05A7}" type="slidenum">
              <a:rPr lang="zh-TW" altLang="en-US" smtClean="0"/>
              <a:pPr/>
              <a:t>20</a:t>
            </a:fld>
            <a:endParaRPr lang="zh-TW" altLang="en-US"/>
          </a:p>
        </p:txBody>
      </p:sp>
      <p:pic>
        <p:nvPicPr>
          <p:cNvPr id="5" name="圖片 4">
            <a:extLst>
              <a:ext uri="{FF2B5EF4-FFF2-40B4-BE49-F238E27FC236}">
                <a16:creationId xmlns:a16="http://schemas.microsoft.com/office/drawing/2014/main" id="{551FA33D-DEFE-4E0A-B597-EA8A5F42C936}"/>
              </a:ext>
            </a:extLst>
          </p:cNvPr>
          <p:cNvPicPr>
            <a:picLocks noChangeAspect="1"/>
          </p:cNvPicPr>
          <p:nvPr/>
        </p:nvPicPr>
        <p:blipFill>
          <a:blip r:embed="rId2"/>
          <a:stretch>
            <a:fillRect/>
          </a:stretch>
        </p:blipFill>
        <p:spPr>
          <a:xfrm>
            <a:off x="0" y="784774"/>
            <a:ext cx="9144000" cy="5288452"/>
          </a:xfrm>
          <a:prstGeom prst="rect">
            <a:avLst/>
          </a:prstGeom>
        </p:spPr>
      </p:pic>
      <p:sp>
        <p:nvSpPr>
          <p:cNvPr id="10" name="矩形 9">
            <a:extLst>
              <a:ext uri="{FF2B5EF4-FFF2-40B4-BE49-F238E27FC236}">
                <a16:creationId xmlns:a16="http://schemas.microsoft.com/office/drawing/2014/main" id="{60008B09-F090-4765-8068-8634AC29987B}"/>
              </a:ext>
            </a:extLst>
          </p:cNvPr>
          <p:cNvSpPr/>
          <p:nvPr/>
        </p:nvSpPr>
        <p:spPr>
          <a:xfrm>
            <a:off x="1307592" y="3246120"/>
            <a:ext cx="3931920" cy="1179750"/>
          </a:xfrm>
          <a:prstGeom prst="rect">
            <a:avLst/>
          </a:prstGeom>
          <a:noFill/>
          <a:ln w="12700">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字方塊 12">
            <a:extLst>
              <a:ext uri="{FF2B5EF4-FFF2-40B4-BE49-F238E27FC236}">
                <a16:creationId xmlns:a16="http://schemas.microsoft.com/office/drawing/2014/main" id="{9545EC1B-AAB6-4D9C-B6A6-340BA827D218}"/>
              </a:ext>
            </a:extLst>
          </p:cNvPr>
          <p:cNvSpPr txBox="1"/>
          <p:nvPr/>
        </p:nvSpPr>
        <p:spPr>
          <a:xfrm>
            <a:off x="5326836" y="4056538"/>
            <a:ext cx="1460656" cy="369332"/>
          </a:xfrm>
          <a:prstGeom prst="rect">
            <a:avLst/>
          </a:prstGeom>
          <a:solidFill>
            <a:schemeClr val="accent3"/>
          </a:solidFill>
          <a:ln>
            <a:solidFill>
              <a:schemeClr val="bg1"/>
            </a:solidFill>
          </a:ln>
          <a:effectLst>
            <a:outerShdw blurRad="50800" dist="38100" dir="2700000" algn="tl" rotWithShape="0">
              <a:prstClr val="black">
                <a:alpha val="40000"/>
              </a:prstClr>
            </a:outerShdw>
          </a:effectLst>
        </p:spPr>
        <p:txBody>
          <a:bodyPr wrap="none" rtlCol="0">
            <a:spAutoFit/>
          </a:bodyPr>
          <a:lstStyle/>
          <a:p>
            <a:r>
              <a:rPr lang="en-US" dirty="0"/>
              <a:t>~ y = mx + b</a:t>
            </a:r>
          </a:p>
        </p:txBody>
      </p:sp>
      <p:sp>
        <p:nvSpPr>
          <p:cNvPr id="6" name="矩形 5">
            <a:extLst>
              <a:ext uri="{FF2B5EF4-FFF2-40B4-BE49-F238E27FC236}">
                <a16:creationId xmlns:a16="http://schemas.microsoft.com/office/drawing/2014/main" id="{027D8F3A-502F-4807-8B02-970F8A344AD4}"/>
              </a:ext>
            </a:extLst>
          </p:cNvPr>
          <p:cNvSpPr/>
          <p:nvPr/>
        </p:nvSpPr>
        <p:spPr>
          <a:xfrm>
            <a:off x="6231636" y="2454501"/>
            <a:ext cx="1435608" cy="1177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p>
        </p:txBody>
      </p:sp>
      <p:sp>
        <p:nvSpPr>
          <p:cNvPr id="14" name="矩形 13">
            <a:extLst>
              <a:ext uri="{FF2B5EF4-FFF2-40B4-BE49-F238E27FC236}">
                <a16:creationId xmlns:a16="http://schemas.microsoft.com/office/drawing/2014/main" id="{72F35C54-7D80-4D4F-A612-616117C3DB23}"/>
              </a:ext>
            </a:extLst>
          </p:cNvPr>
          <p:cNvSpPr/>
          <p:nvPr/>
        </p:nvSpPr>
        <p:spPr>
          <a:xfrm>
            <a:off x="5416008" y="2455892"/>
            <a:ext cx="497400" cy="117745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7" name="文字方塊 6">
            <a:extLst>
              <a:ext uri="{FF2B5EF4-FFF2-40B4-BE49-F238E27FC236}">
                <a16:creationId xmlns:a16="http://schemas.microsoft.com/office/drawing/2014/main" id="{4AF658E9-D1D9-485A-96DC-145DEBEBFA42}"/>
              </a:ext>
            </a:extLst>
          </p:cNvPr>
          <p:cNvSpPr txBox="1"/>
          <p:nvPr/>
        </p:nvSpPr>
        <p:spPr>
          <a:xfrm>
            <a:off x="5917351" y="2859956"/>
            <a:ext cx="319318" cy="369332"/>
          </a:xfrm>
          <a:prstGeom prst="rect">
            <a:avLst/>
          </a:prstGeom>
          <a:noFill/>
        </p:spPr>
        <p:txBody>
          <a:bodyPr wrap="none" rtlCol="0">
            <a:spAutoFit/>
          </a:bodyPr>
          <a:lstStyle/>
          <a:p>
            <a:r>
              <a:rPr lang="en-US" dirty="0">
                <a:solidFill>
                  <a:schemeClr val="bg1"/>
                </a:solidFill>
              </a:rPr>
              <a:t>=</a:t>
            </a:r>
          </a:p>
        </p:txBody>
      </p:sp>
      <p:sp>
        <p:nvSpPr>
          <p:cNvPr id="15" name="矩形 14">
            <a:extLst>
              <a:ext uri="{FF2B5EF4-FFF2-40B4-BE49-F238E27FC236}">
                <a16:creationId xmlns:a16="http://schemas.microsoft.com/office/drawing/2014/main" id="{60298CD4-2944-4706-A6D9-D7F05C9D7E9D}"/>
              </a:ext>
            </a:extLst>
          </p:cNvPr>
          <p:cNvSpPr/>
          <p:nvPr/>
        </p:nvSpPr>
        <p:spPr>
          <a:xfrm>
            <a:off x="7768189" y="2453522"/>
            <a:ext cx="497400" cy="1177459"/>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6" name="矩形 15">
            <a:extLst>
              <a:ext uri="{FF2B5EF4-FFF2-40B4-BE49-F238E27FC236}">
                <a16:creationId xmlns:a16="http://schemas.microsoft.com/office/drawing/2014/main" id="{DF6CFCC0-0278-4614-AAF7-84A3553DC288}"/>
              </a:ext>
            </a:extLst>
          </p:cNvPr>
          <p:cNvSpPr/>
          <p:nvPr/>
        </p:nvSpPr>
        <p:spPr>
          <a:xfrm>
            <a:off x="8584907" y="2453522"/>
            <a:ext cx="497400" cy="1177459"/>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7" name="文字方塊 16">
            <a:extLst>
              <a:ext uri="{FF2B5EF4-FFF2-40B4-BE49-F238E27FC236}">
                <a16:creationId xmlns:a16="http://schemas.microsoft.com/office/drawing/2014/main" id="{D322DFC7-EB54-43D9-B978-4C3E4D3E01AD}"/>
              </a:ext>
            </a:extLst>
          </p:cNvPr>
          <p:cNvSpPr txBox="1"/>
          <p:nvPr/>
        </p:nvSpPr>
        <p:spPr>
          <a:xfrm>
            <a:off x="8265589" y="2859956"/>
            <a:ext cx="319318" cy="369332"/>
          </a:xfrm>
          <a:prstGeom prst="rect">
            <a:avLst/>
          </a:prstGeom>
          <a:noFill/>
        </p:spPr>
        <p:txBody>
          <a:bodyPr wrap="none" rtlCol="0">
            <a:spAutoFit/>
          </a:bodyPr>
          <a:lstStyle/>
          <a:p>
            <a:r>
              <a:rPr lang="en-US" dirty="0">
                <a:solidFill>
                  <a:schemeClr val="bg1"/>
                </a:solidFill>
              </a:rPr>
              <a:t>+</a:t>
            </a:r>
          </a:p>
        </p:txBody>
      </p:sp>
      <p:cxnSp>
        <p:nvCxnSpPr>
          <p:cNvPr id="9" name="直線單箭頭接點 8">
            <a:extLst>
              <a:ext uri="{FF2B5EF4-FFF2-40B4-BE49-F238E27FC236}">
                <a16:creationId xmlns:a16="http://schemas.microsoft.com/office/drawing/2014/main" id="{473304EF-282B-49DA-B173-D4A692D306B7}"/>
              </a:ext>
            </a:extLst>
          </p:cNvPr>
          <p:cNvCxnSpPr>
            <a:cxnSpLocks/>
            <a:stCxn id="14" idx="1"/>
          </p:cNvCxnSpPr>
          <p:nvPr/>
        </p:nvCxnSpPr>
        <p:spPr>
          <a:xfrm flipH="1">
            <a:off x="4999688" y="3044622"/>
            <a:ext cx="416320" cy="18174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86A16213-283F-4269-B725-922674AC5D6D}"/>
              </a:ext>
            </a:extLst>
          </p:cNvPr>
          <p:cNvSpPr txBox="1"/>
          <p:nvPr/>
        </p:nvSpPr>
        <p:spPr>
          <a:xfrm>
            <a:off x="6286438" y="3639647"/>
            <a:ext cx="1326004" cy="369332"/>
          </a:xfrm>
          <a:prstGeom prst="rect">
            <a:avLst/>
          </a:prstGeom>
          <a:noFill/>
        </p:spPr>
        <p:txBody>
          <a:bodyPr wrap="none" rtlCol="0">
            <a:spAutoFit/>
          </a:bodyPr>
          <a:lstStyle/>
          <a:p>
            <a:r>
              <a:rPr lang="en-US" dirty="0">
                <a:solidFill>
                  <a:schemeClr val="bg1"/>
                </a:solidFill>
              </a:rPr>
              <a:t>300 x 1024</a:t>
            </a:r>
          </a:p>
        </p:txBody>
      </p:sp>
      <p:sp>
        <p:nvSpPr>
          <p:cNvPr id="19" name="文字方塊 18">
            <a:extLst>
              <a:ext uri="{FF2B5EF4-FFF2-40B4-BE49-F238E27FC236}">
                <a16:creationId xmlns:a16="http://schemas.microsoft.com/office/drawing/2014/main" id="{4EC1D872-9660-4EB2-8063-7A81B6020404}"/>
              </a:ext>
            </a:extLst>
          </p:cNvPr>
          <p:cNvSpPr txBox="1"/>
          <p:nvPr/>
        </p:nvSpPr>
        <p:spPr>
          <a:xfrm>
            <a:off x="7482127" y="3988100"/>
            <a:ext cx="1069524" cy="369332"/>
          </a:xfrm>
          <a:prstGeom prst="rect">
            <a:avLst/>
          </a:prstGeom>
          <a:noFill/>
        </p:spPr>
        <p:txBody>
          <a:bodyPr wrap="none" rtlCol="0">
            <a:spAutoFit/>
          </a:bodyPr>
          <a:lstStyle/>
          <a:p>
            <a:r>
              <a:rPr lang="en-US" dirty="0">
                <a:solidFill>
                  <a:schemeClr val="bg1"/>
                </a:solidFill>
              </a:rPr>
              <a:t>1024 x 1</a:t>
            </a:r>
          </a:p>
        </p:txBody>
      </p:sp>
      <p:sp>
        <p:nvSpPr>
          <p:cNvPr id="20" name="文字方塊 19">
            <a:extLst>
              <a:ext uri="{FF2B5EF4-FFF2-40B4-BE49-F238E27FC236}">
                <a16:creationId xmlns:a16="http://schemas.microsoft.com/office/drawing/2014/main" id="{2890E79D-E28C-4105-A134-AE981B9A5CEB}"/>
              </a:ext>
            </a:extLst>
          </p:cNvPr>
          <p:cNvSpPr txBox="1"/>
          <p:nvPr/>
        </p:nvSpPr>
        <p:spPr>
          <a:xfrm>
            <a:off x="8326389" y="3651329"/>
            <a:ext cx="941283" cy="369332"/>
          </a:xfrm>
          <a:prstGeom prst="rect">
            <a:avLst/>
          </a:prstGeom>
          <a:noFill/>
        </p:spPr>
        <p:txBody>
          <a:bodyPr wrap="none" rtlCol="0">
            <a:spAutoFit/>
          </a:bodyPr>
          <a:lstStyle/>
          <a:p>
            <a:r>
              <a:rPr lang="en-US" dirty="0">
                <a:solidFill>
                  <a:schemeClr val="bg1"/>
                </a:solidFill>
              </a:rPr>
              <a:t>300 x 1</a:t>
            </a:r>
          </a:p>
        </p:txBody>
      </p:sp>
      <p:sp>
        <p:nvSpPr>
          <p:cNvPr id="21" name="文字方塊 20">
            <a:extLst>
              <a:ext uri="{FF2B5EF4-FFF2-40B4-BE49-F238E27FC236}">
                <a16:creationId xmlns:a16="http://schemas.microsoft.com/office/drawing/2014/main" id="{953308CE-29F2-43C1-82F2-EFA0367BCF36}"/>
              </a:ext>
            </a:extLst>
          </p:cNvPr>
          <p:cNvSpPr txBox="1"/>
          <p:nvPr/>
        </p:nvSpPr>
        <p:spPr>
          <a:xfrm>
            <a:off x="5210006" y="3651329"/>
            <a:ext cx="941283" cy="369332"/>
          </a:xfrm>
          <a:prstGeom prst="rect">
            <a:avLst/>
          </a:prstGeom>
          <a:noFill/>
        </p:spPr>
        <p:txBody>
          <a:bodyPr wrap="none" rtlCol="0">
            <a:spAutoFit/>
          </a:bodyPr>
          <a:lstStyle/>
          <a:p>
            <a:r>
              <a:rPr lang="en-US" dirty="0">
                <a:solidFill>
                  <a:schemeClr val="bg1"/>
                </a:solidFill>
              </a:rPr>
              <a:t>300 x 1</a:t>
            </a:r>
          </a:p>
        </p:txBody>
      </p:sp>
    </p:spTree>
    <p:extLst>
      <p:ext uri="{BB962C8B-B14F-4D97-AF65-F5344CB8AC3E}">
        <p14:creationId xmlns:p14="http://schemas.microsoft.com/office/powerpoint/2010/main" val="1998802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1C9AEA-AE92-45E8-8EC9-6447252B53F4}"/>
              </a:ext>
            </a:extLst>
          </p:cNvPr>
          <p:cNvSpPr>
            <a:spLocks noGrp="1"/>
          </p:cNvSpPr>
          <p:nvPr>
            <p:ph type="title"/>
          </p:nvPr>
        </p:nvSpPr>
        <p:spPr/>
        <p:txBody>
          <a:bodyPr/>
          <a:lstStyle/>
          <a:p>
            <a:r>
              <a:rPr lang="en-US" dirty="0"/>
              <a:t>Artificial neural network</a:t>
            </a:r>
          </a:p>
        </p:txBody>
      </p:sp>
      <p:sp>
        <p:nvSpPr>
          <p:cNvPr id="3" name="內容版面配置區 2">
            <a:extLst>
              <a:ext uri="{FF2B5EF4-FFF2-40B4-BE49-F238E27FC236}">
                <a16:creationId xmlns:a16="http://schemas.microsoft.com/office/drawing/2014/main" id="{DCA680C4-26EC-4FCC-B00D-00527965D3B4}"/>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FBD3F34F-2749-4889-91CA-955FCFE3BD6B}"/>
              </a:ext>
            </a:extLst>
          </p:cNvPr>
          <p:cNvSpPr>
            <a:spLocks noGrp="1"/>
          </p:cNvSpPr>
          <p:nvPr>
            <p:ph type="sldNum" sz="quarter" idx="12"/>
          </p:nvPr>
        </p:nvSpPr>
        <p:spPr/>
        <p:txBody>
          <a:bodyPr/>
          <a:lstStyle/>
          <a:p>
            <a:fld id="{E1EB6482-E8AD-494A-B82D-562298BE05A7}" type="slidenum">
              <a:rPr lang="zh-TW" altLang="en-US" smtClean="0"/>
              <a:pPr/>
              <a:t>21</a:t>
            </a:fld>
            <a:endParaRPr lang="zh-TW" altLang="en-US"/>
          </a:p>
        </p:txBody>
      </p:sp>
      <p:pic>
        <p:nvPicPr>
          <p:cNvPr id="5" name="圖片 4">
            <a:extLst>
              <a:ext uri="{FF2B5EF4-FFF2-40B4-BE49-F238E27FC236}">
                <a16:creationId xmlns:a16="http://schemas.microsoft.com/office/drawing/2014/main" id="{551FA33D-DEFE-4E0A-B597-EA8A5F42C936}"/>
              </a:ext>
            </a:extLst>
          </p:cNvPr>
          <p:cNvPicPr>
            <a:picLocks noChangeAspect="1"/>
          </p:cNvPicPr>
          <p:nvPr/>
        </p:nvPicPr>
        <p:blipFill>
          <a:blip r:embed="rId2"/>
          <a:stretch>
            <a:fillRect/>
          </a:stretch>
        </p:blipFill>
        <p:spPr>
          <a:xfrm>
            <a:off x="0" y="784774"/>
            <a:ext cx="9144000" cy="5288452"/>
          </a:xfrm>
          <a:prstGeom prst="rect">
            <a:avLst/>
          </a:prstGeom>
        </p:spPr>
      </p:pic>
      <p:sp>
        <p:nvSpPr>
          <p:cNvPr id="10" name="矩形 9">
            <a:extLst>
              <a:ext uri="{FF2B5EF4-FFF2-40B4-BE49-F238E27FC236}">
                <a16:creationId xmlns:a16="http://schemas.microsoft.com/office/drawing/2014/main" id="{60008B09-F090-4765-8068-8634AC29987B}"/>
              </a:ext>
            </a:extLst>
          </p:cNvPr>
          <p:cNvSpPr/>
          <p:nvPr/>
        </p:nvSpPr>
        <p:spPr>
          <a:xfrm>
            <a:off x="1307592" y="2775732"/>
            <a:ext cx="6065090" cy="1650138"/>
          </a:xfrm>
          <a:prstGeom prst="rect">
            <a:avLst/>
          </a:prstGeom>
          <a:noFill/>
          <a:ln w="12700">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a:extLst>
              <a:ext uri="{FF2B5EF4-FFF2-40B4-BE49-F238E27FC236}">
                <a16:creationId xmlns:a16="http://schemas.microsoft.com/office/drawing/2014/main" id="{027D8F3A-502F-4807-8B02-970F8A344AD4}"/>
              </a:ext>
            </a:extLst>
          </p:cNvPr>
          <p:cNvSpPr/>
          <p:nvPr/>
        </p:nvSpPr>
        <p:spPr>
          <a:xfrm>
            <a:off x="6185916" y="3706675"/>
            <a:ext cx="1435608" cy="482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p>
        </p:txBody>
      </p:sp>
      <p:sp>
        <p:nvSpPr>
          <p:cNvPr id="14" name="矩形 13">
            <a:extLst>
              <a:ext uri="{FF2B5EF4-FFF2-40B4-BE49-F238E27FC236}">
                <a16:creationId xmlns:a16="http://schemas.microsoft.com/office/drawing/2014/main" id="{72F35C54-7D80-4D4F-A612-616117C3DB23}"/>
              </a:ext>
            </a:extLst>
          </p:cNvPr>
          <p:cNvSpPr/>
          <p:nvPr/>
        </p:nvSpPr>
        <p:spPr>
          <a:xfrm>
            <a:off x="5370288" y="3708066"/>
            <a:ext cx="497400" cy="48225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7" name="文字方塊 6">
            <a:extLst>
              <a:ext uri="{FF2B5EF4-FFF2-40B4-BE49-F238E27FC236}">
                <a16:creationId xmlns:a16="http://schemas.microsoft.com/office/drawing/2014/main" id="{4AF658E9-D1D9-485A-96DC-145DEBEBFA42}"/>
              </a:ext>
            </a:extLst>
          </p:cNvPr>
          <p:cNvSpPr txBox="1"/>
          <p:nvPr/>
        </p:nvSpPr>
        <p:spPr>
          <a:xfrm>
            <a:off x="5871631" y="3737458"/>
            <a:ext cx="319318" cy="369332"/>
          </a:xfrm>
          <a:prstGeom prst="rect">
            <a:avLst/>
          </a:prstGeom>
          <a:noFill/>
        </p:spPr>
        <p:txBody>
          <a:bodyPr wrap="none" rtlCol="0">
            <a:spAutoFit/>
          </a:bodyPr>
          <a:lstStyle/>
          <a:p>
            <a:r>
              <a:rPr lang="en-US" dirty="0">
                <a:solidFill>
                  <a:schemeClr val="bg1"/>
                </a:solidFill>
              </a:rPr>
              <a:t>=</a:t>
            </a:r>
          </a:p>
        </p:txBody>
      </p:sp>
      <p:sp>
        <p:nvSpPr>
          <p:cNvPr id="15" name="矩形 14">
            <a:extLst>
              <a:ext uri="{FF2B5EF4-FFF2-40B4-BE49-F238E27FC236}">
                <a16:creationId xmlns:a16="http://schemas.microsoft.com/office/drawing/2014/main" id="{60298CD4-2944-4706-A6D9-D7F05C9D7E9D}"/>
              </a:ext>
            </a:extLst>
          </p:cNvPr>
          <p:cNvSpPr/>
          <p:nvPr/>
        </p:nvSpPr>
        <p:spPr>
          <a:xfrm>
            <a:off x="7722469" y="3705696"/>
            <a:ext cx="497400" cy="482256"/>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6" name="矩形 15">
            <a:extLst>
              <a:ext uri="{FF2B5EF4-FFF2-40B4-BE49-F238E27FC236}">
                <a16:creationId xmlns:a16="http://schemas.microsoft.com/office/drawing/2014/main" id="{DF6CFCC0-0278-4614-AAF7-84A3553DC288}"/>
              </a:ext>
            </a:extLst>
          </p:cNvPr>
          <p:cNvSpPr/>
          <p:nvPr/>
        </p:nvSpPr>
        <p:spPr>
          <a:xfrm>
            <a:off x="8539187" y="3705696"/>
            <a:ext cx="497400" cy="48225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7" name="文字方塊 16">
            <a:extLst>
              <a:ext uri="{FF2B5EF4-FFF2-40B4-BE49-F238E27FC236}">
                <a16:creationId xmlns:a16="http://schemas.microsoft.com/office/drawing/2014/main" id="{D322DFC7-EB54-43D9-B978-4C3E4D3E01AD}"/>
              </a:ext>
            </a:extLst>
          </p:cNvPr>
          <p:cNvSpPr txBox="1"/>
          <p:nvPr/>
        </p:nvSpPr>
        <p:spPr>
          <a:xfrm>
            <a:off x="8219869" y="3737458"/>
            <a:ext cx="319318" cy="369332"/>
          </a:xfrm>
          <a:prstGeom prst="rect">
            <a:avLst/>
          </a:prstGeom>
          <a:noFill/>
        </p:spPr>
        <p:txBody>
          <a:bodyPr wrap="none" rtlCol="0">
            <a:spAutoFit/>
          </a:bodyPr>
          <a:lstStyle/>
          <a:p>
            <a:r>
              <a:rPr lang="en-US" dirty="0">
                <a:solidFill>
                  <a:schemeClr val="bg1"/>
                </a:solidFill>
              </a:rPr>
              <a:t>+</a:t>
            </a:r>
          </a:p>
        </p:txBody>
      </p:sp>
      <p:cxnSp>
        <p:nvCxnSpPr>
          <p:cNvPr id="9" name="直線單箭頭接點 8">
            <a:extLst>
              <a:ext uri="{FF2B5EF4-FFF2-40B4-BE49-F238E27FC236}">
                <a16:creationId xmlns:a16="http://schemas.microsoft.com/office/drawing/2014/main" id="{473304EF-282B-49DA-B173-D4A692D306B7}"/>
              </a:ext>
            </a:extLst>
          </p:cNvPr>
          <p:cNvCxnSpPr>
            <a:cxnSpLocks/>
            <a:stCxn id="14" idx="1"/>
          </p:cNvCxnSpPr>
          <p:nvPr/>
        </p:nvCxnSpPr>
        <p:spPr>
          <a:xfrm flipH="1" flipV="1">
            <a:off x="4572000" y="3705698"/>
            <a:ext cx="798288" cy="24349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86A16213-283F-4269-B725-922674AC5D6D}"/>
              </a:ext>
            </a:extLst>
          </p:cNvPr>
          <p:cNvSpPr txBox="1"/>
          <p:nvPr/>
        </p:nvSpPr>
        <p:spPr>
          <a:xfrm>
            <a:off x="6448128" y="3335952"/>
            <a:ext cx="941283" cy="369332"/>
          </a:xfrm>
          <a:prstGeom prst="rect">
            <a:avLst/>
          </a:prstGeom>
          <a:noFill/>
        </p:spPr>
        <p:txBody>
          <a:bodyPr wrap="none" rtlCol="0">
            <a:spAutoFit/>
          </a:bodyPr>
          <a:lstStyle/>
          <a:p>
            <a:r>
              <a:rPr lang="en-US" dirty="0">
                <a:solidFill>
                  <a:schemeClr val="bg1"/>
                </a:solidFill>
              </a:rPr>
              <a:t>1 x 300</a:t>
            </a:r>
          </a:p>
        </p:txBody>
      </p:sp>
      <p:sp>
        <p:nvSpPr>
          <p:cNvPr id="19" name="文字方塊 18">
            <a:extLst>
              <a:ext uri="{FF2B5EF4-FFF2-40B4-BE49-F238E27FC236}">
                <a16:creationId xmlns:a16="http://schemas.microsoft.com/office/drawing/2014/main" id="{4EC1D872-9660-4EB2-8063-7A81B6020404}"/>
              </a:ext>
            </a:extLst>
          </p:cNvPr>
          <p:cNvSpPr txBox="1"/>
          <p:nvPr/>
        </p:nvSpPr>
        <p:spPr>
          <a:xfrm>
            <a:off x="7523912" y="3335669"/>
            <a:ext cx="941283" cy="369332"/>
          </a:xfrm>
          <a:prstGeom prst="rect">
            <a:avLst/>
          </a:prstGeom>
          <a:noFill/>
        </p:spPr>
        <p:txBody>
          <a:bodyPr wrap="none" rtlCol="0">
            <a:spAutoFit/>
          </a:bodyPr>
          <a:lstStyle/>
          <a:p>
            <a:r>
              <a:rPr lang="en-US" dirty="0">
                <a:solidFill>
                  <a:schemeClr val="bg1"/>
                </a:solidFill>
              </a:rPr>
              <a:t>300 x 1</a:t>
            </a:r>
          </a:p>
        </p:txBody>
      </p:sp>
      <p:sp>
        <p:nvSpPr>
          <p:cNvPr id="20" name="文字方塊 19">
            <a:extLst>
              <a:ext uri="{FF2B5EF4-FFF2-40B4-BE49-F238E27FC236}">
                <a16:creationId xmlns:a16="http://schemas.microsoft.com/office/drawing/2014/main" id="{2890E79D-E28C-4105-A134-AE981B9A5CEB}"/>
              </a:ext>
            </a:extLst>
          </p:cNvPr>
          <p:cNvSpPr txBox="1"/>
          <p:nvPr/>
        </p:nvSpPr>
        <p:spPr>
          <a:xfrm>
            <a:off x="8465195" y="3335669"/>
            <a:ext cx="684803" cy="369332"/>
          </a:xfrm>
          <a:prstGeom prst="rect">
            <a:avLst/>
          </a:prstGeom>
          <a:noFill/>
        </p:spPr>
        <p:txBody>
          <a:bodyPr wrap="none" rtlCol="0">
            <a:spAutoFit/>
          </a:bodyPr>
          <a:lstStyle/>
          <a:p>
            <a:r>
              <a:rPr lang="en-US" dirty="0">
                <a:solidFill>
                  <a:schemeClr val="bg1"/>
                </a:solidFill>
              </a:rPr>
              <a:t>1 x 1</a:t>
            </a:r>
          </a:p>
        </p:txBody>
      </p:sp>
      <p:sp>
        <p:nvSpPr>
          <p:cNvPr id="21" name="文字方塊 20">
            <a:extLst>
              <a:ext uri="{FF2B5EF4-FFF2-40B4-BE49-F238E27FC236}">
                <a16:creationId xmlns:a16="http://schemas.microsoft.com/office/drawing/2014/main" id="{953308CE-29F2-43C1-82F2-EFA0367BCF36}"/>
              </a:ext>
            </a:extLst>
          </p:cNvPr>
          <p:cNvSpPr txBox="1"/>
          <p:nvPr/>
        </p:nvSpPr>
        <p:spPr>
          <a:xfrm>
            <a:off x="5276587" y="3335952"/>
            <a:ext cx="684803" cy="369332"/>
          </a:xfrm>
          <a:prstGeom prst="rect">
            <a:avLst/>
          </a:prstGeom>
          <a:noFill/>
        </p:spPr>
        <p:txBody>
          <a:bodyPr wrap="none" rtlCol="0">
            <a:spAutoFit/>
          </a:bodyPr>
          <a:lstStyle/>
          <a:p>
            <a:r>
              <a:rPr lang="en-US" dirty="0">
                <a:solidFill>
                  <a:schemeClr val="bg1"/>
                </a:solidFill>
              </a:rPr>
              <a:t>1 x 1</a:t>
            </a:r>
          </a:p>
        </p:txBody>
      </p:sp>
    </p:spTree>
    <p:extLst>
      <p:ext uri="{BB962C8B-B14F-4D97-AF65-F5344CB8AC3E}">
        <p14:creationId xmlns:p14="http://schemas.microsoft.com/office/powerpoint/2010/main" val="2534425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82BACA-E866-4257-AFAD-AC97E8C24572}"/>
              </a:ext>
            </a:extLst>
          </p:cNvPr>
          <p:cNvSpPr>
            <a:spLocks noGrp="1"/>
          </p:cNvSpPr>
          <p:nvPr>
            <p:ph type="title"/>
          </p:nvPr>
        </p:nvSpPr>
        <p:spPr/>
        <p:txBody>
          <a:bodyPr/>
          <a:lstStyle/>
          <a:p>
            <a:r>
              <a:rPr lang="en-US" dirty="0"/>
              <a:t>Artificial neural network</a:t>
            </a:r>
          </a:p>
        </p:txBody>
      </p:sp>
      <p:sp>
        <p:nvSpPr>
          <p:cNvPr id="4" name="投影片編號版面配置區 3">
            <a:extLst>
              <a:ext uri="{FF2B5EF4-FFF2-40B4-BE49-F238E27FC236}">
                <a16:creationId xmlns:a16="http://schemas.microsoft.com/office/drawing/2014/main" id="{E69BD974-92DE-460C-A96E-0EBCF0323AE2}"/>
              </a:ext>
            </a:extLst>
          </p:cNvPr>
          <p:cNvSpPr>
            <a:spLocks noGrp="1"/>
          </p:cNvSpPr>
          <p:nvPr>
            <p:ph type="sldNum" sz="quarter" idx="12"/>
          </p:nvPr>
        </p:nvSpPr>
        <p:spPr/>
        <p:txBody>
          <a:bodyPr/>
          <a:lstStyle/>
          <a:p>
            <a:fld id="{E1EB6482-E8AD-494A-B82D-562298BE05A7}" type="slidenum">
              <a:rPr lang="zh-TW" altLang="en-US" smtClean="0"/>
              <a:pPr/>
              <a:t>22</a:t>
            </a:fld>
            <a:endParaRPr lang="zh-TW" altLang="en-US"/>
          </a:p>
        </p:txBody>
      </p:sp>
      <p:pic>
        <p:nvPicPr>
          <p:cNvPr id="5" name="圖片 4">
            <a:extLst>
              <a:ext uri="{FF2B5EF4-FFF2-40B4-BE49-F238E27FC236}">
                <a16:creationId xmlns:a16="http://schemas.microsoft.com/office/drawing/2014/main" id="{F8FB58FF-9D62-4EE4-B4B8-D727B33B65A1}"/>
              </a:ext>
            </a:extLst>
          </p:cNvPr>
          <p:cNvPicPr>
            <a:picLocks noChangeAspect="1"/>
          </p:cNvPicPr>
          <p:nvPr/>
        </p:nvPicPr>
        <p:blipFill>
          <a:blip r:embed="rId2"/>
          <a:stretch>
            <a:fillRect/>
          </a:stretch>
        </p:blipFill>
        <p:spPr>
          <a:xfrm>
            <a:off x="0" y="1016281"/>
            <a:ext cx="9144000" cy="4825437"/>
          </a:xfrm>
          <a:prstGeom prst="rect">
            <a:avLst/>
          </a:prstGeom>
        </p:spPr>
      </p:pic>
      <p:cxnSp>
        <p:nvCxnSpPr>
          <p:cNvPr id="8" name="直線接點 7">
            <a:extLst>
              <a:ext uri="{FF2B5EF4-FFF2-40B4-BE49-F238E27FC236}">
                <a16:creationId xmlns:a16="http://schemas.microsoft.com/office/drawing/2014/main" id="{CCD495DB-C237-47AD-82A8-57BC132AC69D}"/>
              </a:ext>
            </a:extLst>
          </p:cNvPr>
          <p:cNvCxnSpPr>
            <a:cxnSpLocks/>
          </p:cNvCxnSpPr>
          <p:nvPr/>
        </p:nvCxnSpPr>
        <p:spPr>
          <a:xfrm>
            <a:off x="4416552" y="2907792"/>
            <a:ext cx="42976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409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1C9AEA-AE92-45E8-8EC9-6447252B53F4}"/>
              </a:ext>
            </a:extLst>
          </p:cNvPr>
          <p:cNvSpPr>
            <a:spLocks noGrp="1"/>
          </p:cNvSpPr>
          <p:nvPr>
            <p:ph type="title"/>
          </p:nvPr>
        </p:nvSpPr>
        <p:spPr/>
        <p:txBody>
          <a:bodyPr/>
          <a:lstStyle/>
          <a:p>
            <a:r>
              <a:rPr lang="en-US" dirty="0"/>
              <a:t>Artificial neural network</a:t>
            </a:r>
          </a:p>
        </p:txBody>
      </p:sp>
      <p:sp>
        <p:nvSpPr>
          <p:cNvPr id="3" name="內容版面配置區 2">
            <a:extLst>
              <a:ext uri="{FF2B5EF4-FFF2-40B4-BE49-F238E27FC236}">
                <a16:creationId xmlns:a16="http://schemas.microsoft.com/office/drawing/2014/main" id="{DCA680C4-26EC-4FCC-B00D-00527965D3B4}"/>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FBD3F34F-2749-4889-91CA-955FCFE3BD6B}"/>
              </a:ext>
            </a:extLst>
          </p:cNvPr>
          <p:cNvSpPr>
            <a:spLocks noGrp="1"/>
          </p:cNvSpPr>
          <p:nvPr>
            <p:ph type="sldNum" sz="quarter" idx="12"/>
          </p:nvPr>
        </p:nvSpPr>
        <p:spPr/>
        <p:txBody>
          <a:bodyPr/>
          <a:lstStyle/>
          <a:p>
            <a:fld id="{E1EB6482-E8AD-494A-B82D-562298BE05A7}" type="slidenum">
              <a:rPr lang="zh-TW" altLang="en-US" smtClean="0"/>
              <a:pPr/>
              <a:t>23</a:t>
            </a:fld>
            <a:endParaRPr lang="zh-TW" altLang="en-US"/>
          </a:p>
        </p:txBody>
      </p:sp>
      <p:pic>
        <p:nvPicPr>
          <p:cNvPr id="5" name="圖片 4">
            <a:extLst>
              <a:ext uri="{FF2B5EF4-FFF2-40B4-BE49-F238E27FC236}">
                <a16:creationId xmlns:a16="http://schemas.microsoft.com/office/drawing/2014/main" id="{551FA33D-DEFE-4E0A-B597-EA8A5F42C936}"/>
              </a:ext>
            </a:extLst>
          </p:cNvPr>
          <p:cNvPicPr>
            <a:picLocks noChangeAspect="1"/>
          </p:cNvPicPr>
          <p:nvPr/>
        </p:nvPicPr>
        <p:blipFill>
          <a:blip r:embed="rId2"/>
          <a:stretch>
            <a:fillRect/>
          </a:stretch>
        </p:blipFill>
        <p:spPr>
          <a:xfrm>
            <a:off x="0" y="784774"/>
            <a:ext cx="9144000" cy="5288452"/>
          </a:xfrm>
          <a:prstGeom prst="rect">
            <a:avLst/>
          </a:prstGeom>
        </p:spPr>
      </p:pic>
      <p:sp>
        <p:nvSpPr>
          <p:cNvPr id="10" name="矩形 9">
            <a:extLst>
              <a:ext uri="{FF2B5EF4-FFF2-40B4-BE49-F238E27FC236}">
                <a16:creationId xmlns:a16="http://schemas.microsoft.com/office/drawing/2014/main" id="{60008B09-F090-4765-8068-8634AC29987B}"/>
              </a:ext>
            </a:extLst>
          </p:cNvPr>
          <p:cNvSpPr/>
          <p:nvPr/>
        </p:nvSpPr>
        <p:spPr>
          <a:xfrm>
            <a:off x="1307592" y="4416552"/>
            <a:ext cx="4425696" cy="822960"/>
          </a:xfrm>
          <a:prstGeom prst="rect">
            <a:avLst/>
          </a:prstGeom>
          <a:noFill/>
          <a:ln w="12700">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ctivation Functions in Neural Networks | by SAGAR SHARMA | Towards Data  Science">
            <a:extLst>
              <a:ext uri="{FF2B5EF4-FFF2-40B4-BE49-F238E27FC236}">
                <a16:creationId xmlns:a16="http://schemas.microsoft.com/office/drawing/2014/main" id="{18079058-C054-49FD-B54D-1EFFEE921B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322"/>
          <a:stretch/>
        </p:blipFill>
        <p:spPr bwMode="auto">
          <a:xfrm>
            <a:off x="5913408" y="2251670"/>
            <a:ext cx="3118104" cy="2576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356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82BACA-E866-4257-AFAD-AC97E8C24572}"/>
              </a:ext>
            </a:extLst>
          </p:cNvPr>
          <p:cNvSpPr>
            <a:spLocks noGrp="1"/>
          </p:cNvSpPr>
          <p:nvPr>
            <p:ph type="title"/>
          </p:nvPr>
        </p:nvSpPr>
        <p:spPr/>
        <p:txBody>
          <a:bodyPr/>
          <a:lstStyle/>
          <a:p>
            <a:r>
              <a:rPr lang="en-US" dirty="0"/>
              <a:t>Artificial neural network</a:t>
            </a:r>
          </a:p>
        </p:txBody>
      </p:sp>
      <p:sp>
        <p:nvSpPr>
          <p:cNvPr id="4" name="投影片編號版面配置區 3">
            <a:extLst>
              <a:ext uri="{FF2B5EF4-FFF2-40B4-BE49-F238E27FC236}">
                <a16:creationId xmlns:a16="http://schemas.microsoft.com/office/drawing/2014/main" id="{E69BD974-92DE-460C-A96E-0EBCF0323AE2}"/>
              </a:ext>
            </a:extLst>
          </p:cNvPr>
          <p:cNvSpPr>
            <a:spLocks noGrp="1"/>
          </p:cNvSpPr>
          <p:nvPr>
            <p:ph type="sldNum" sz="quarter" idx="12"/>
          </p:nvPr>
        </p:nvSpPr>
        <p:spPr/>
        <p:txBody>
          <a:bodyPr/>
          <a:lstStyle/>
          <a:p>
            <a:fld id="{E1EB6482-E8AD-494A-B82D-562298BE05A7}" type="slidenum">
              <a:rPr lang="zh-TW" altLang="en-US" smtClean="0"/>
              <a:pPr/>
              <a:t>24</a:t>
            </a:fld>
            <a:endParaRPr lang="zh-TW" altLang="en-US"/>
          </a:p>
        </p:txBody>
      </p:sp>
      <p:pic>
        <p:nvPicPr>
          <p:cNvPr id="5" name="圖片 4">
            <a:extLst>
              <a:ext uri="{FF2B5EF4-FFF2-40B4-BE49-F238E27FC236}">
                <a16:creationId xmlns:a16="http://schemas.microsoft.com/office/drawing/2014/main" id="{F8FB58FF-9D62-4EE4-B4B8-D727B33B65A1}"/>
              </a:ext>
            </a:extLst>
          </p:cNvPr>
          <p:cNvPicPr>
            <a:picLocks noChangeAspect="1"/>
          </p:cNvPicPr>
          <p:nvPr/>
        </p:nvPicPr>
        <p:blipFill>
          <a:blip r:embed="rId2"/>
          <a:stretch>
            <a:fillRect/>
          </a:stretch>
        </p:blipFill>
        <p:spPr>
          <a:xfrm>
            <a:off x="0" y="1016281"/>
            <a:ext cx="9144000" cy="4825437"/>
          </a:xfrm>
          <a:prstGeom prst="rect">
            <a:avLst/>
          </a:prstGeom>
        </p:spPr>
      </p:pic>
      <p:cxnSp>
        <p:nvCxnSpPr>
          <p:cNvPr id="10" name="直線接點 9">
            <a:extLst>
              <a:ext uri="{FF2B5EF4-FFF2-40B4-BE49-F238E27FC236}">
                <a16:creationId xmlns:a16="http://schemas.microsoft.com/office/drawing/2014/main" id="{054AB1D0-6ED3-4A44-9494-3E9BFD07F733}"/>
              </a:ext>
            </a:extLst>
          </p:cNvPr>
          <p:cNvCxnSpPr>
            <a:cxnSpLocks/>
          </p:cNvCxnSpPr>
          <p:nvPr/>
        </p:nvCxnSpPr>
        <p:spPr>
          <a:xfrm>
            <a:off x="527304" y="5538216"/>
            <a:ext cx="345948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F385C89A-1112-4099-8AAA-901553503FF7}"/>
              </a:ext>
            </a:extLst>
          </p:cNvPr>
          <p:cNvCxnSpPr>
            <a:cxnSpLocks/>
          </p:cNvCxnSpPr>
          <p:nvPr/>
        </p:nvCxnSpPr>
        <p:spPr>
          <a:xfrm>
            <a:off x="5998464" y="5538216"/>
            <a:ext cx="107594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774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1C9AEA-AE92-45E8-8EC9-6447252B53F4}"/>
              </a:ext>
            </a:extLst>
          </p:cNvPr>
          <p:cNvSpPr>
            <a:spLocks noGrp="1"/>
          </p:cNvSpPr>
          <p:nvPr>
            <p:ph type="title"/>
          </p:nvPr>
        </p:nvSpPr>
        <p:spPr/>
        <p:txBody>
          <a:bodyPr/>
          <a:lstStyle/>
          <a:p>
            <a:r>
              <a:rPr lang="en-US" dirty="0"/>
              <a:t>Artificial neural network</a:t>
            </a:r>
          </a:p>
        </p:txBody>
      </p:sp>
      <p:sp>
        <p:nvSpPr>
          <p:cNvPr id="3" name="內容版面配置區 2">
            <a:extLst>
              <a:ext uri="{FF2B5EF4-FFF2-40B4-BE49-F238E27FC236}">
                <a16:creationId xmlns:a16="http://schemas.microsoft.com/office/drawing/2014/main" id="{DCA680C4-26EC-4FCC-B00D-00527965D3B4}"/>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FBD3F34F-2749-4889-91CA-955FCFE3BD6B}"/>
              </a:ext>
            </a:extLst>
          </p:cNvPr>
          <p:cNvSpPr>
            <a:spLocks noGrp="1"/>
          </p:cNvSpPr>
          <p:nvPr>
            <p:ph type="sldNum" sz="quarter" idx="12"/>
          </p:nvPr>
        </p:nvSpPr>
        <p:spPr/>
        <p:txBody>
          <a:bodyPr/>
          <a:lstStyle/>
          <a:p>
            <a:fld id="{E1EB6482-E8AD-494A-B82D-562298BE05A7}" type="slidenum">
              <a:rPr lang="zh-TW" altLang="en-US" smtClean="0"/>
              <a:pPr/>
              <a:t>25</a:t>
            </a:fld>
            <a:endParaRPr lang="zh-TW" altLang="en-US"/>
          </a:p>
        </p:txBody>
      </p:sp>
      <p:pic>
        <p:nvPicPr>
          <p:cNvPr id="5" name="圖片 4">
            <a:extLst>
              <a:ext uri="{FF2B5EF4-FFF2-40B4-BE49-F238E27FC236}">
                <a16:creationId xmlns:a16="http://schemas.microsoft.com/office/drawing/2014/main" id="{551FA33D-DEFE-4E0A-B597-EA8A5F42C936}"/>
              </a:ext>
            </a:extLst>
          </p:cNvPr>
          <p:cNvPicPr>
            <a:picLocks noChangeAspect="1"/>
          </p:cNvPicPr>
          <p:nvPr/>
        </p:nvPicPr>
        <p:blipFill>
          <a:blip r:embed="rId2"/>
          <a:stretch>
            <a:fillRect/>
          </a:stretch>
        </p:blipFill>
        <p:spPr>
          <a:xfrm>
            <a:off x="0" y="784774"/>
            <a:ext cx="9144000" cy="5288452"/>
          </a:xfrm>
          <a:prstGeom prst="rect">
            <a:avLst/>
          </a:prstGeom>
        </p:spPr>
      </p:pic>
      <p:sp>
        <p:nvSpPr>
          <p:cNvPr id="10" name="矩形 9">
            <a:extLst>
              <a:ext uri="{FF2B5EF4-FFF2-40B4-BE49-F238E27FC236}">
                <a16:creationId xmlns:a16="http://schemas.microsoft.com/office/drawing/2014/main" id="{60008B09-F090-4765-8068-8634AC29987B}"/>
              </a:ext>
            </a:extLst>
          </p:cNvPr>
          <p:cNvSpPr/>
          <p:nvPr/>
        </p:nvSpPr>
        <p:spPr>
          <a:xfrm>
            <a:off x="658368" y="5212080"/>
            <a:ext cx="6300216" cy="472894"/>
          </a:xfrm>
          <a:prstGeom prst="rect">
            <a:avLst/>
          </a:prstGeom>
          <a:noFill/>
          <a:ln w="12700">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ctivation Functions in Neural Networks | by SAGAR SHARMA | Towards Data  Science">
            <a:extLst>
              <a:ext uri="{FF2B5EF4-FFF2-40B4-BE49-F238E27FC236}">
                <a16:creationId xmlns:a16="http://schemas.microsoft.com/office/drawing/2014/main" id="{18079058-C054-49FD-B54D-1EFFEE921B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2" r="50490"/>
          <a:stretch/>
        </p:blipFill>
        <p:spPr bwMode="auto">
          <a:xfrm>
            <a:off x="5824728" y="2523574"/>
            <a:ext cx="3154680" cy="2576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078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9B0FB3-D6C4-4607-A532-27409291AFC5}"/>
              </a:ext>
            </a:extLst>
          </p:cNvPr>
          <p:cNvSpPr>
            <a:spLocks noGrp="1"/>
          </p:cNvSpPr>
          <p:nvPr>
            <p:ph type="title"/>
          </p:nvPr>
        </p:nvSpPr>
        <p:spPr/>
        <p:txBody>
          <a:bodyPr/>
          <a:lstStyle/>
          <a:p>
            <a:r>
              <a:rPr lang="en-US" dirty="0"/>
              <a:t>Artificial neural network</a:t>
            </a:r>
          </a:p>
        </p:txBody>
      </p:sp>
      <p:sp>
        <p:nvSpPr>
          <p:cNvPr id="3" name="內容版面配置區 2">
            <a:extLst>
              <a:ext uri="{FF2B5EF4-FFF2-40B4-BE49-F238E27FC236}">
                <a16:creationId xmlns:a16="http://schemas.microsoft.com/office/drawing/2014/main" id="{C261B3DB-7964-4896-92B3-8EA6EF2E8083}"/>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95215883-A569-433D-B0D7-A9B871FC0EE3}"/>
              </a:ext>
            </a:extLst>
          </p:cNvPr>
          <p:cNvSpPr>
            <a:spLocks noGrp="1"/>
          </p:cNvSpPr>
          <p:nvPr>
            <p:ph type="sldNum" sz="quarter" idx="12"/>
          </p:nvPr>
        </p:nvSpPr>
        <p:spPr/>
        <p:txBody>
          <a:bodyPr/>
          <a:lstStyle/>
          <a:p>
            <a:fld id="{E1EB6482-E8AD-494A-B82D-562298BE05A7}" type="slidenum">
              <a:rPr lang="zh-TW" altLang="en-US" smtClean="0"/>
              <a:pPr/>
              <a:t>26</a:t>
            </a:fld>
            <a:endParaRPr lang="zh-TW" altLang="en-US"/>
          </a:p>
        </p:txBody>
      </p:sp>
      <p:pic>
        <p:nvPicPr>
          <p:cNvPr id="3074" name="Picture 2" descr="Abstract Image">
            <a:extLst>
              <a:ext uri="{FF2B5EF4-FFF2-40B4-BE49-F238E27FC236}">
                <a16:creationId xmlns:a16="http://schemas.microsoft.com/office/drawing/2014/main" id="{910C5493-70E3-4BE4-905C-621924876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79893"/>
            <a:ext cx="8229600" cy="427939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5D48A6BE-362B-4090-AF9A-30241B8693BA}"/>
              </a:ext>
            </a:extLst>
          </p:cNvPr>
          <p:cNvSpPr/>
          <p:nvPr/>
        </p:nvSpPr>
        <p:spPr>
          <a:xfrm>
            <a:off x="3246120" y="2578608"/>
            <a:ext cx="3730752" cy="2580676"/>
          </a:xfrm>
          <a:prstGeom prst="rect">
            <a:avLst/>
          </a:prstGeom>
          <a:noFill/>
          <a:ln w="127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1808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22F350-0E58-9877-BB75-43494054230B}"/>
              </a:ext>
            </a:extLst>
          </p:cNvPr>
          <p:cNvSpPr>
            <a:spLocks noGrp="1"/>
          </p:cNvSpPr>
          <p:nvPr>
            <p:ph type="title"/>
          </p:nvPr>
        </p:nvSpPr>
        <p:spPr>
          <a:xfrm>
            <a:off x="2847408" y="120004"/>
            <a:ext cx="6162480" cy="651600"/>
          </a:xfrm>
        </p:spPr>
        <p:txBody>
          <a:bodyPr/>
          <a:lstStyle/>
          <a:p>
            <a:r>
              <a:rPr lang="en" altLang="zh-TW" b="1" i="0" dirty="0">
                <a:effectLst/>
                <a:latin typeface="+mj-lt"/>
              </a:rPr>
              <a:t>Artificial Neural Network</a:t>
            </a:r>
            <a:endParaRPr kumimoji="1" lang="zh-TW" altLang="en-US" dirty="0">
              <a:latin typeface="+mj-lt"/>
            </a:endParaRPr>
          </a:p>
        </p:txBody>
      </p:sp>
      <p:sp>
        <p:nvSpPr>
          <p:cNvPr id="4" name="日期版面配置區 3">
            <a:extLst>
              <a:ext uri="{FF2B5EF4-FFF2-40B4-BE49-F238E27FC236}">
                <a16:creationId xmlns:a16="http://schemas.microsoft.com/office/drawing/2014/main" id="{0FB7ACD6-7BE4-D15B-FFB7-0394D54CBE23}"/>
              </a:ext>
            </a:extLst>
          </p:cNvPr>
          <p:cNvSpPr>
            <a:spLocks noGrp="1"/>
          </p:cNvSpPr>
          <p:nvPr>
            <p:ph type="dt" sz="half" idx="10"/>
          </p:nvPr>
        </p:nvSpPr>
        <p:spPr>
          <a:xfrm>
            <a:off x="6756168" y="6400800"/>
            <a:ext cx="1079748" cy="320676"/>
          </a:xfrm>
          <a:prstGeom prst="rect">
            <a:avLst/>
          </a:prstGeom>
        </p:spPr>
        <p:txBody>
          <a:bodyPr vert="horz" lIns="91440" tIns="45720" rIns="91440" bIns="45720" rtlCol="0" anchor="ctr"/>
          <a:lstStyle>
            <a:defPPr>
              <a:defRPr lang="zh-TW"/>
            </a:defPPr>
            <a:lvl1pPr marL="0" algn="l" defTabSz="914400" rtl="0" eaLnBrk="1" latinLnBrk="0" hangingPunct="1">
              <a:defRPr sz="1200" kern="1200">
                <a:solidFill>
                  <a:schemeClr val="tx1">
                    <a:lumMod val="50000"/>
                    <a:lumOff val="50000"/>
                  </a:schemeClr>
                </a:solidFill>
                <a:latin typeface="Arial" pitchFamily="34" charset="0"/>
                <a:ea typeface="微軟正黑體" pitchFamily="34" charset="-12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D1461-E55A-4D82-BE17-51B51CBE1DD9}" type="datetime1">
              <a:rPr lang="zh-TW" altLang="en-US" smtClean="0"/>
              <a:pPr/>
              <a:t>2023/5/28</a:t>
            </a:fld>
            <a:endParaRPr lang="zh-TW" altLang="en-US"/>
          </a:p>
        </p:txBody>
      </p:sp>
      <p:sp>
        <p:nvSpPr>
          <p:cNvPr id="6" name="投影片編號版面配置區 5">
            <a:extLst>
              <a:ext uri="{FF2B5EF4-FFF2-40B4-BE49-F238E27FC236}">
                <a16:creationId xmlns:a16="http://schemas.microsoft.com/office/drawing/2014/main" id="{F67B2FC9-D7EC-8B54-222C-7FB283FDE860}"/>
              </a:ext>
            </a:extLst>
          </p:cNvPr>
          <p:cNvSpPr>
            <a:spLocks noGrp="1"/>
          </p:cNvSpPr>
          <p:nvPr>
            <p:ph type="sldNum" sz="quarter" idx="12"/>
          </p:nvPr>
        </p:nvSpPr>
        <p:spPr/>
        <p:txBody>
          <a:bodyPr/>
          <a:lstStyle/>
          <a:p>
            <a:fld id="{E1EB6482-E8AD-494A-B82D-562298BE05A7}" type="slidenum">
              <a:rPr lang="zh-TW" altLang="en-US" smtClean="0"/>
              <a:pPr/>
              <a:t>27</a:t>
            </a:fld>
            <a:endParaRPr lang="zh-TW" altLang="en-US"/>
          </a:p>
        </p:txBody>
      </p:sp>
      <p:pic>
        <p:nvPicPr>
          <p:cNvPr id="8" name="圖片 7">
            <a:extLst>
              <a:ext uri="{FF2B5EF4-FFF2-40B4-BE49-F238E27FC236}">
                <a16:creationId xmlns:a16="http://schemas.microsoft.com/office/drawing/2014/main" id="{837BB874-3884-9255-4E40-A8A385D8C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107" y="1100634"/>
            <a:ext cx="7161900" cy="2819046"/>
          </a:xfrm>
          <a:prstGeom prst="rect">
            <a:avLst/>
          </a:prstGeom>
        </p:spPr>
      </p:pic>
      <p:sp>
        <p:nvSpPr>
          <p:cNvPr id="3" name="矩形 2">
            <a:extLst>
              <a:ext uri="{FF2B5EF4-FFF2-40B4-BE49-F238E27FC236}">
                <a16:creationId xmlns:a16="http://schemas.microsoft.com/office/drawing/2014/main" id="{23D4519F-DCC1-4E41-8F4F-2F342CD0B015}"/>
              </a:ext>
            </a:extLst>
          </p:cNvPr>
          <p:cNvSpPr/>
          <p:nvPr/>
        </p:nvSpPr>
        <p:spPr>
          <a:xfrm>
            <a:off x="6315600" y="1636776"/>
            <a:ext cx="468000" cy="466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https://imgur-backup.hackmd.io/P9Gp6N8.png">
            <a:extLst>
              <a:ext uri="{FF2B5EF4-FFF2-40B4-BE49-F238E27FC236}">
                <a16:creationId xmlns:a16="http://schemas.microsoft.com/office/drawing/2014/main" id="{6439D888-50A5-42CD-9D37-B660EBBAC5A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47" t="22305" r="7247" b="30658"/>
          <a:stretch/>
        </p:blipFill>
        <p:spPr bwMode="auto">
          <a:xfrm>
            <a:off x="1295197" y="3919680"/>
            <a:ext cx="6540719" cy="2698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8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98C296-5FA8-0852-742E-08757E466BB5}"/>
              </a:ext>
            </a:extLst>
          </p:cNvPr>
          <p:cNvSpPr>
            <a:spLocks noGrp="1"/>
          </p:cNvSpPr>
          <p:nvPr>
            <p:ph type="title"/>
          </p:nvPr>
        </p:nvSpPr>
        <p:spPr>
          <a:xfrm>
            <a:off x="2974457" y="60140"/>
            <a:ext cx="6169543" cy="651600"/>
          </a:xfrm>
        </p:spPr>
        <p:txBody>
          <a:bodyPr/>
          <a:lstStyle/>
          <a:p>
            <a:r>
              <a:rPr kumimoji="1" lang="en-US" altLang="zh-TW" dirty="0"/>
              <a:t>Activation Function</a:t>
            </a:r>
            <a:endParaRPr kumimoji="1" lang="zh-TW" altLang="en-US" dirty="0">
              <a:latin typeface="+mn-lt"/>
            </a:endParaRPr>
          </a:p>
        </p:txBody>
      </p:sp>
      <p:sp>
        <p:nvSpPr>
          <p:cNvPr id="4" name="投影片編號版面配置區 3">
            <a:extLst>
              <a:ext uri="{FF2B5EF4-FFF2-40B4-BE49-F238E27FC236}">
                <a16:creationId xmlns:a16="http://schemas.microsoft.com/office/drawing/2014/main" id="{C5B49B50-F0DF-4686-D818-FA4305AA54AA}"/>
              </a:ext>
            </a:extLst>
          </p:cNvPr>
          <p:cNvSpPr>
            <a:spLocks noGrp="1"/>
          </p:cNvSpPr>
          <p:nvPr>
            <p:ph type="sldNum" sz="quarter" idx="12"/>
          </p:nvPr>
        </p:nvSpPr>
        <p:spPr/>
        <p:txBody>
          <a:bodyPr/>
          <a:lstStyle/>
          <a:p>
            <a:fld id="{E1EB6482-E8AD-494A-B82D-562298BE05A7}" type="slidenum">
              <a:rPr lang="zh-TW" altLang="en-US" smtClean="0"/>
              <a:pPr/>
              <a:t>28</a:t>
            </a:fld>
            <a:endParaRPr lang="zh-TW" altLang="en-US"/>
          </a:p>
        </p:txBody>
      </p:sp>
      <p:sp>
        <p:nvSpPr>
          <p:cNvPr id="6" name="文字方塊 5">
            <a:extLst>
              <a:ext uri="{FF2B5EF4-FFF2-40B4-BE49-F238E27FC236}">
                <a16:creationId xmlns:a16="http://schemas.microsoft.com/office/drawing/2014/main" id="{A0FA89A9-73CD-E4CE-EB59-93D7779C2DE8}"/>
              </a:ext>
            </a:extLst>
          </p:cNvPr>
          <p:cNvSpPr txBox="1"/>
          <p:nvPr/>
        </p:nvSpPr>
        <p:spPr>
          <a:xfrm>
            <a:off x="516847" y="5083136"/>
            <a:ext cx="7813799" cy="2246769"/>
          </a:xfrm>
          <a:prstGeom prst="rect">
            <a:avLst/>
          </a:prstGeom>
          <a:noFill/>
        </p:spPr>
        <p:txBody>
          <a:bodyPr wrap="square">
            <a:spAutoFit/>
          </a:bodyPr>
          <a:lstStyle/>
          <a:p>
            <a:pPr algn="just"/>
            <a:r>
              <a:rPr lang="en" altLang="zh-TW" sz="2000" b="0" i="0" dirty="0">
                <a:effectLst/>
                <a:latin typeface="Arial" panose="020B0604020202020204" pitchFamily="34" charset="0"/>
                <a:cs typeface="Arial" panose="020B0604020202020204" pitchFamily="34" charset="0"/>
              </a:rPr>
              <a:t>Activation functions are important in machine learning because they introduce nonlinearity, allowing models to learn complex patterns and make non-linear predictions. They also help propagate gradients during training and control the output range of the model for better interpretation and performance.</a:t>
            </a:r>
          </a:p>
          <a:p>
            <a:br>
              <a:rPr lang="en" altLang="zh-TW" sz="2000" dirty="0">
                <a:latin typeface="Arial" panose="020B0604020202020204" pitchFamily="34" charset="0"/>
                <a:cs typeface="Arial" panose="020B0604020202020204" pitchFamily="34" charset="0"/>
              </a:rPr>
            </a:br>
            <a:endParaRPr lang="en" altLang="zh-TW" sz="2000" b="1" i="0" dirty="0">
              <a:effectLst/>
              <a:latin typeface="Arial" panose="020B0604020202020204" pitchFamily="34" charset="0"/>
              <a:cs typeface="Arial" panose="020B0604020202020204" pitchFamily="34" charset="0"/>
            </a:endParaRPr>
          </a:p>
        </p:txBody>
      </p:sp>
      <p:pic>
        <p:nvPicPr>
          <p:cNvPr id="3" name="圖片 2">
            <a:extLst>
              <a:ext uri="{FF2B5EF4-FFF2-40B4-BE49-F238E27FC236}">
                <a16:creationId xmlns:a16="http://schemas.microsoft.com/office/drawing/2014/main" id="{BA7351C1-5A36-EAAC-D9AD-C09819F45947}"/>
              </a:ext>
            </a:extLst>
          </p:cNvPr>
          <p:cNvPicPr>
            <a:picLocks noChangeAspect="1"/>
          </p:cNvPicPr>
          <p:nvPr/>
        </p:nvPicPr>
        <p:blipFill>
          <a:blip r:embed="rId2"/>
          <a:stretch>
            <a:fillRect/>
          </a:stretch>
        </p:blipFill>
        <p:spPr>
          <a:xfrm>
            <a:off x="1126239" y="1370572"/>
            <a:ext cx="6891521" cy="3359923"/>
          </a:xfrm>
          <a:prstGeom prst="rect">
            <a:avLst/>
          </a:prstGeom>
        </p:spPr>
      </p:pic>
    </p:spTree>
    <p:extLst>
      <p:ext uri="{BB962C8B-B14F-4D97-AF65-F5344CB8AC3E}">
        <p14:creationId xmlns:p14="http://schemas.microsoft.com/office/powerpoint/2010/main" val="1911709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01DB685F-A9B2-3ABC-88AD-E1345D81B47B}"/>
              </a:ext>
            </a:extLst>
          </p:cNvPr>
          <p:cNvSpPr>
            <a:spLocks noGrp="1"/>
          </p:cNvSpPr>
          <p:nvPr>
            <p:ph type="sldNum" sz="quarter" idx="12"/>
          </p:nvPr>
        </p:nvSpPr>
        <p:spPr/>
        <p:txBody>
          <a:bodyPr/>
          <a:lstStyle/>
          <a:p>
            <a:fld id="{E1EB6482-E8AD-494A-B82D-562298BE05A7}" type="slidenum">
              <a:rPr lang="zh-TW" altLang="en-US" smtClean="0"/>
              <a:pPr/>
              <a:t>29</a:t>
            </a:fld>
            <a:endParaRPr lang="zh-TW" altLang="en-US"/>
          </a:p>
        </p:txBody>
      </p:sp>
      <p:sp>
        <p:nvSpPr>
          <p:cNvPr id="10" name="標題 9">
            <a:extLst>
              <a:ext uri="{FF2B5EF4-FFF2-40B4-BE49-F238E27FC236}">
                <a16:creationId xmlns:a16="http://schemas.microsoft.com/office/drawing/2014/main" id="{137F496E-4C6F-D12D-C11C-5391819C6514}"/>
              </a:ext>
            </a:extLst>
          </p:cNvPr>
          <p:cNvSpPr>
            <a:spLocks noGrp="1"/>
          </p:cNvSpPr>
          <p:nvPr>
            <p:ph type="title"/>
          </p:nvPr>
        </p:nvSpPr>
        <p:spPr/>
        <p:txBody>
          <a:bodyPr/>
          <a:lstStyle/>
          <a:p>
            <a:r>
              <a:rPr lang="en-US" altLang="zh-TW" dirty="0"/>
              <a:t>Activation Functions</a:t>
            </a:r>
            <a:endParaRPr lang="zh-TW" altLang="en-US" dirty="0"/>
          </a:p>
        </p:txBody>
      </p:sp>
      <p:pic>
        <p:nvPicPr>
          <p:cNvPr id="3078" name="Picture 6" descr="Introduction to Different Activation Functions for Deep Learning | by  Shruti Jadon | Medium">
            <a:extLst>
              <a:ext uri="{FF2B5EF4-FFF2-40B4-BE49-F238E27FC236}">
                <a16:creationId xmlns:a16="http://schemas.microsoft.com/office/drawing/2014/main" id="{56952FB1-903E-8E43-57C5-31535B53EC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842"/>
          <a:stretch/>
        </p:blipFill>
        <p:spPr bwMode="auto">
          <a:xfrm>
            <a:off x="0" y="1633728"/>
            <a:ext cx="9144000" cy="395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550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965970-DB27-447B-A81F-4E49009AD26D}"/>
              </a:ext>
            </a:extLst>
          </p:cNvPr>
          <p:cNvSpPr>
            <a:spLocks noGrp="1"/>
          </p:cNvSpPr>
          <p:nvPr>
            <p:ph type="title"/>
          </p:nvPr>
        </p:nvSpPr>
        <p:spPr/>
        <p:txBody>
          <a:bodyPr/>
          <a:lstStyle/>
          <a:p>
            <a:r>
              <a:rPr lang="en-US" dirty="0"/>
              <a:t>CASP</a:t>
            </a:r>
          </a:p>
        </p:txBody>
      </p:sp>
      <p:pic>
        <p:nvPicPr>
          <p:cNvPr id="6" name="內容版面配置區 5">
            <a:extLst>
              <a:ext uri="{FF2B5EF4-FFF2-40B4-BE49-F238E27FC236}">
                <a16:creationId xmlns:a16="http://schemas.microsoft.com/office/drawing/2014/main" id="{D7730B99-7956-4ED5-A329-387F646ACBDC}"/>
              </a:ext>
            </a:extLst>
          </p:cNvPr>
          <p:cNvPicPr>
            <a:picLocks noGrp="1" noChangeAspect="1"/>
          </p:cNvPicPr>
          <p:nvPr>
            <p:ph idx="1"/>
          </p:nvPr>
        </p:nvPicPr>
        <p:blipFill>
          <a:blip r:embed="rId2"/>
          <a:stretch>
            <a:fillRect/>
          </a:stretch>
        </p:blipFill>
        <p:spPr>
          <a:xfrm>
            <a:off x="421654" y="923050"/>
            <a:ext cx="2857500" cy="428625"/>
          </a:xfrm>
          <a:prstGeom prst="rect">
            <a:avLst/>
          </a:prstGeom>
        </p:spPr>
      </p:pic>
      <p:sp>
        <p:nvSpPr>
          <p:cNvPr id="4" name="投影片編號版面配置區 3">
            <a:extLst>
              <a:ext uri="{FF2B5EF4-FFF2-40B4-BE49-F238E27FC236}">
                <a16:creationId xmlns:a16="http://schemas.microsoft.com/office/drawing/2014/main" id="{442B3253-24C3-40B3-9B2C-50D5124F5C5A}"/>
              </a:ext>
            </a:extLst>
          </p:cNvPr>
          <p:cNvSpPr>
            <a:spLocks noGrp="1"/>
          </p:cNvSpPr>
          <p:nvPr>
            <p:ph type="sldNum" sz="quarter" idx="12"/>
          </p:nvPr>
        </p:nvSpPr>
        <p:spPr/>
        <p:txBody>
          <a:bodyPr/>
          <a:lstStyle/>
          <a:p>
            <a:fld id="{E1EB6482-E8AD-494A-B82D-562298BE05A7}" type="slidenum">
              <a:rPr lang="zh-TW" altLang="en-US" smtClean="0"/>
              <a:pPr/>
              <a:t>3</a:t>
            </a:fld>
            <a:endParaRPr lang="zh-TW" altLang="en-US"/>
          </a:p>
        </p:txBody>
      </p:sp>
      <p:pic>
        <p:nvPicPr>
          <p:cNvPr id="1026" name="Picture 2" descr="SYNTHIA™ Retrosynthesis Software">
            <a:extLst>
              <a:ext uri="{FF2B5EF4-FFF2-40B4-BE49-F238E27FC236}">
                <a16:creationId xmlns:a16="http://schemas.microsoft.com/office/drawing/2014/main" id="{F035DF56-3485-4BC3-A05E-44D5015DA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654" y="1481827"/>
            <a:ext cx="8300691" cy="4647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042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4E5CB7-25BF-6856-B1A5-636755C82FBF}"/>
              </a:ext>
            </a:extLst>
          </p:cNvPr>
          <p:cNvSpPr>
            <a:spLocks noGrp="1"/>
          </p:cNvSpPr>
          <p:nvPr>
            <p:ph type="title"/>
          </p:nvPr>
        </p:nvSpPr>
        <p:spPr/>
        <p:txBody>
          <a:bodyPr/>
          <a:lstStyle/>
          <a:p>
            <a:r>
              <a:rPr kumimoji="1" lang="en-US" altLang="zh-TW" dirty="0"/>
              <a:t>Forward </a:t>
            </a:r>
            <a:r>
              <a:rPr kumimoji="1" lang="en" altLang="zh-TW" dirty="0"/>
              <a:t>P</a:t>
            </a:r>
            <a:r>
              <a:rPr lang="en" altLang="zh-TW" b="1" i="0" dirty="0">
                <a:effectLst/>
              </a:rPr>
              <a:t>ropagation</a:t>
            </a:r>
            <a:endParaRPr kumimoji="1" lang="zh-TW" altLang="en-US" dirty="0"/>
          </a:p>
        </p:txBody>
      </p:sp>
      <p:sp>
        <p:nvSpPr>
          <p:cNvPr id="4" name="投影片編號版面配置區 3">
            <a:extLst>
              <a:ext uri="{FF2B5EF4-FFF2-40B4-BE49-F238E27FC236}">
                <a16:creationId xmlns:a16="http://schemas.microsoft.com/office/drawing/2014/main" id="{D4627862-2A4A-4509-EB7B-7CAF23564B0F}"/>
              </a:ext>
            </a:extLst>
          </p:cNvPr>
          <p:cNvSpPr>
            <a:spLocks noGrp="1"/>
          </p:cNvSpPr>
          <p:nvPr>
            <p:ph type="sldNum" sz="quarter" idx="12"/>
          </p:nvPr>
        </p:nvSpPr>
        <p:spPr/>
        <p:txBody>
          <a:bodyPr/>
          <a:lstStyle/>
          <a:p>
            <a:fld id="{E1EB6482-E8AD-494A-B82D-562298BE05A7}" type="slidenum">
              <a:rPr lang="zh-TW" altLang="en-US" smtClean="0"/>
              <a:pPr/>
              <a:t>30</a:t>
            </a:fld>
            <a:endParaRPr lang="zh-TW" altLang="en-US"/>
          </a:p>
        </p:txBody>
      </p:sp>
      <p:pic>
        <p:nvPicPr>
          <p:cNvPr id="5122" name="Picture 2">
            <a:extLst>
              <a:ext uri="{FF2B5EF4-FFF2-40B4-BE49-F238E27FC236}">
                <a16:creationId xmlns:a16="http://schemas.microsoft.com/office/drawing/2014/main" id="{E124123B-BDBF-E25E-AF5D-7A1742EE2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557020"/>
            <a:ext cx="8890000" cy="33782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B3142E19-ECC5-D5A3-0936-01F013382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618" y="5194300"/>
            <a:ext cx="2095500" cy="12065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E0300C8-A367-4326-DC5A-D11FACC6C7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8717" y="5776214"/>
            <a:ext cx="1917700" cy="50800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B312730D-AEBF-0DA6-5E4F-630DE9022B47}"/>
              </a:ext>
            </a:extLst>
          </p:cNvPr>
          <p:cNvSpPr txBox="1"/>
          <p:nvPr/>
        </p:nvSpPr>
        <p:spPr>
          <a:xfrm>
            <a:off x="3535680" y="5298678"/>
            <a:ext cx="2954655" cy="369332"/>
          </a:xfrm>
          <a:prstGeom prst="rect">
            <a:avLst/>
          </a:prstGeom>
          <a:noFill/>
        </p:spPr>
        <p:txBody>
          <a:bodyPr wrap="none" rtlCol="0">
            <a:spAutoFit/>
          </a:bodyPr>
          <a:lstStyle/>
          <a:p>
            <a:r>
              <a:rPr kumimoji="1" lang="en-US" altLang="zh-TW" dirty="0"/>
              <a:t>Through activation function</a:t>
            </a:r>
            <a:endParaRPr kumimoji="1" lang="zh-TW" altLang="en-US" dirty="0"/>
          </a:p>
        </p:txBody>
      </p:sp>
      <p:pic>
        <p:nvPicPr>
          <p:cNvPr id="5128" name="Picture 8">
            <a:extLst>
              <a:ext uri="{FF2B5EF4-FFF2-40B4-BE49-F238E27FC236}">
                <a16:creationId xmlns:a16="http://schemas.microsoft.com/office/drawing/2014/main" id="{DB019B78-231F-FBD4-230C-C69D2AF87C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641078"/>
            <a:ext cx="88900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D89037DF-A0E2-EF1C-430C-1419F43B85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7399" y="5334254"/>
            <a:ext cx="2095500" cy="1034653"/>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F7C1D005-3853-F7A8-D7A5-04B891960E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5812" y="5662136"/>
            <a:ext cx="1917700" cy="69850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0ADA2D13-8698-1DCF-A87E-EFA4C5079A9B}"/>
              </a:ext>
            </a:extLst>
          </p:cNvPr>
          <p:cNvSpPr txBox="1"/>
          <p:nvPr/>
        </p:nvSpPr>
        <p:spPr>
          <a:xfrm>
            <a:off x="3733546" y="5868463"/>
            <a:ext cx="1075936" cy="369332"/>
          </a:xfrm>
          <a:prstGeom prst="rect">
            <a:avLst/>
          </a:prstGeom>
          <a:noFill/>
        </p:spPr>
        <p:txBody>
          <a:bodyPr wrap="none" rtlCol="0">
            <a:spAutoFit/>
          </a:bodyPr>
          <a:lstStyle/>
          <a:p>
            <a:r>
              <a:rPr kumimoji="1" lang="en-US" altLang="zh-TW" dirty="0"/>
              <a:t>Output =</a:t>
            </a:r>
            <a:endParaRPr kumimoji="1" lang="zh-TW" altLang="en-US" dirty="0"/>
          </a:p>
        </p:txBody>
      </p:sp>
    </p:spTree>
    <p:extLst>
      <p:ext uri="{BB962C8B-B14F-4D97-AF65-F5344CB8AC3E}">
        <p14:creationId xmlns:p14="http://schemas.microsoft.com/office/powerpoint/2010/main" val="211003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12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5128"/>
                                        </p:tgtEl>
                                        <p:attrNameLst>
                                          <p:attrName>style.visibility</p:attrName>
                                        </p:attrNameLst>
                                      </p:cBhvr>
                                      <p:to>
                                        <p:strVal val="visible"/>
                                      </p:to>
                                    </p:set>
                                  </p:childTnLst>
                                </p:cTn>
                              </p:par>
                            </p:childTnLst>
                          </p:cTn>
                        </p:par>
                        <p:par>
                          <p:cTn id="13" fill="hold">
                            <p:stCondLst>
                              <p:cond delay="0"/>
                            </p:stCondLst>
                            <p:childTnLst>
                              <p:par>
                                <p:cTn id="14" presetID="1" presetClass="exit" presetSubtype="0" fill="hold" nodeType="afterEffect">
                                  <p:stCondLst>
                                    <p:cond delay="0"/>
                                  </p:stCondLst>
                                  <p:childTnLst>
                                    <p:set>
                                      <p:cBhvr>
                                        <p:cTn id="15" dur="1" fill="hold">
                                          <p:stCondLst>
                                            <p:cond delay="0"/>
                                          </p:stCondLst>
                                        </p:cTn>
                                        <p:tgtEl>
                                          <p:spTgt spid="5126"/>
                                        </p:tgtEl>
                                        <p:attrNameLst>
                                          <p:attrName>style.visibility</p:attrName>
                                        </p:attrNameLst>
                                      </p:cBhvr>
                                      <p:to>
                                        <p:strVal val="hidden"/>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5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82BACA-E866-4257-AFAD-AC97E8C24572}"/>
              </a:ext>
            </a:extLst>
          </p:cNvPr>
          <p:cNvSpPr>
            <a:spLocks noGrp="1"/>
          </p:cNvSpPr>
          <p:nvPr>
            <p:ph type="title"/>
          </p:nvPr>
        </p:nvSpPr>
        <p:spPr/>
        <p:txBody>
          <a:bodyPr/>
          <a:lstStyle/>
          <a:p>
            <a:r>
              <a:rPr lang="en-US" dirty="0"/>
              <a:t>Artificial neural network</a:t>
            </a:r>
          </a:p>
        </p:txBody>
      </p:sp>
      <p:sp>
        <p:nvSpPr>
          <p:cNvPr id="4" name="投影片編號版面配置區 3">
            <a:extLst>
              <a:ext uri="{FF2B5EF4-FFF2-40B4-BE49-F238E27FC236}">
                <a16:creationId xmlns:a16="http://schemas.microsoft.com/office/drawing/2014/main" id="{E69BD974-92DE-460C-A96E-0EBCF0323AE2}"/>
              </a:ext>
            </a:extLst>
          </p:cNvPr>
          <p:cNvSpPr>
            <a:spLocks noGrp="1"/>
          </p:cNvSpPr>
          <p:nvPr>
            <p:ph type="sldNum" sz="quarter" idx="12"/>
          </p:nvPr>
        </p:nvSpPr>
        <p:spPr/>
        <p:txBody>
          <a:bodyPr/>
          <a:lstStyle/>
          <a:p>
            <a:fld id="{E1EB6482-E8AD-494A-B82D-562298BE05A7}" type="slidenum">
              <a:rPr lang="zh-TW" altLang="en-US" smtClean="0"/>
              <a:pPr/>
              <a:t>31</a:t>
            </a:fld>
            <a:endParaRPr lang="zh-TW" altLang="en-US"/>
          </a:p>
        </p:txBody>
      </p:sp>
      <p:pic>
        <p:nvPicPr>
          <p:cNvPr id="5" name="圖片 4">
            <a:extLst>
              <a:ext uri="{FF2B5EF4-FFF2-40B4-BE49-F238E27FC236}">
                <a16:creationId xmlns:a16="http://schemas.microsoft.com/office/drawing/2014/main" id="{F8FB58FF-9D62-4EE4-B4B8-D727B33B65A1}"/>
              </a:ext>
            </a:extLst>
          </p:cNvPr>
          <p:cNvPicPr>
            <a:picLocks noChangeAspect="1"/>
          </p:cNvPicPr>
          <p:nvPr/>
        </p:nvPicPr>
        <p:blipFill>
          <a:blip r:embed="rId2"/>
          <a:stretch>
            <a:fillRect/>
          </a:stretch>
        </p:blipFill>
        <p:spPr>
          <a:xfrm>
            <a:off x="0" y="1016281"/>
            <a:ext cx="9144000" cy="4825437"/>
          </a:xfrm>
          <a:prstGeom prst="rect">
            <a:avLst/>
          </a:prstGeom>
        </p:spPr>
      </p:pic>
      <p:cxnSp>
        <p:nvCxnSpPr>
          <p:cNvPr id="10" name="直線接點 9">
            <a:extLst>
              <a:ext uri="{FF2B5EF4-FFF2-40B4-BE49-F238E27FC236}">
                <a16:creationId xmlns:a16="http://schemas.microsoft.com/office/drawing/2014/main" id="{054AB1D0-6ED3-4A44-9494-3E9BFD07F733}"/>
              </a:ext>
            </a:extLst>
          </p:cNvPr>
          <p:cNvCxnSpPr>
            <a:cxnSpLocks/>
          </p:cNvCxnSpPr>
          <p:nvPr/>
        </p:nvCxnSpPr>
        <p:spPr>
          <a:xfrm>
            <a:off x="883920" y="5814286"/>
            <a:ext cx="250850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4804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9B0FB3-D6C4-4607-A532-27409291AFC5}"/>
              </a:ext>
            </a:extLst>
          </p:cNvPr>
          <p:cNvSpPr>
            <a:spLocks noGrp="1"/>
          </p:cNvSpPr>
          <p:nvPr>
            <p:ph type="title"/>
          </p:nvPr>
        </p:nvSpPr>
        <p:spPr/>
        <p:txBody>
          <a:bodyPr/>
          <a:lstStyle/>
          <a:p>
            <a:r>
              <a:rPr lang="en-US" dirty="0"/>
              <a:t>Artificial neural network</a:t>
            </a:r>
          </a:p>
        </p:txBody>
      </p:sp>
      <p:sp>
        <p:nvSpPr>
          <p:cNvPr id="3" name="內容版面配置區 2">
            <a:extLst>
              <a:ext uri="{FF2B5EF4-FFF2-40B4-BE49-F238E27FC236}">
                <a16:creationId xmlns:a16="http://schemas.microsoft.com/office/drawing/2014/main" id="{C261B3DB-7964-4896-92B3-8EA6EF2E8083}"/>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95215883-A569-433D-B0D7-A9B871FC0EE3}"/>
              </a:ext>
            </a:extLst>
          </p:cNvPr>
          <p:cNvSpPr>
            <a:spLocks noGrp="1"/>
          </p:cNvSpPr>
          <p:nvPr>
            <p:ph type="sldNum" sz="quarter" idx="12"/>
          </p:nvPr>
        </p:nvSpPr>
        <p:spPr/>
        <p:txBody>
          <a:bodyPr/>
          <a:lstStyle/>
          <a:p>
            <a:fld id="{E1EB6482-E8AD-494A-B82D-562298BE05A7}" type="slidenum">
              <a:rPr lang="zh-TW" altLang="en-US" smtClean="0"/>
              <a:pPr/>
              <a:t>32</a:t>
            </a:fld>
            <a:endParaRPr lang="zh-TW" altLang="en-US"/>
          </a:p>
        </p:txBody>
      </p:sp>
      <p:pic>
        <p:nvPicPr>
          <p:cNvPr id="3074" name="Picture 2" descr="Abstract Image">
            <a:extLst>
              <a:ext uri="{FF2B5EF4-FFF2-40B4-BE49-F238E27FC236}">
                <a16:creationId xmlns:a16="http://schemas.microsoft.com/office/drawing/2014/main" id="{910C5493-70E3-4BE4-905C-621924876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79893"/>
            <a:ext cx="8229600" cy="427939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5D48A6BE-362B-4090-AF9A-30241B8693BA}"/>
              </a:ext>
            </a:extLst>
          </p:cNvPr>
          <p:cNvSpPr/>
          <p:nvPr/>
        </p:nvSpPr>
        <p:spPr>
          <a:xfrm>
            <a:off x="3246120" y="2578608"/>
            <a:ext cx="3730752" cy="2580676"/>
          </a:xfrm>
          <a:prstGeom prst="rect">
            <a:avLst/>
          </a:prstGeom>
          <a:noFill/>
          <a:ln w="127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字方塊 4">
            <a:extLst>
              <a:ext uri="{FF2B5EF4-FFF2-40B4-BE49-F238E27FC236}">
                <a16:creationId xmlns:a16="http://schemas.microsoft.com/office/drawing/2014/main" id="{8AB85399-A5E2-41BB-824B-7B216A50C997}"/>
              </a:ext>
            </a:extLst>
          </p:cNvPr>
          <p:cNvSpPr txBox="1"/>
          <p:nvPr/>
        </p:nvSpPr>
        <p:spPr>
          <a:xfrm>
            <a:off x="726000" y="5271428"/>
            <a:ext cx="7404591" cy="1200329"/>
          </a:xfrm>
          <a:prstGeom prst="rect">
            <a:avLst/>
          </a:prstGeom>
          <a:noFill/>
        </p:spPr>
        <p:txBody>
          <a:bodyPr wrap="none" rtlCol="0">
            <a:spAutoFit/>
          </a:bodyPr>
          <a:lstStyle/>
          <a:p>
            <a:r>
              <a:rPr lang="en-US" dirty="0"/>
              <a:t>(1024x300+300) </a:t>
            </a:r>
          </a:p>
          <a:p>
            <a:r>
              <a:rPr lang="en-US" dirty="0"/>
              <a:t>+ (300x300+300) + (300x300+300) + (300x300+300) + (300x300+300)</a:t>
            </a:r>
          </a:p>
          <a:p>
            <a:r>
              <a:rPr lang="en-US" dirty="0"/>
              <a:t>+ (300x1+1)</a:t>
            </a:r>
          </a:p>
          <a:p>
            <a:r>
              <a:rPr lang="en-US" dirty="0"/>
              <a:t>= 669,001 ~ 669k</a:t>
            </a:r>
          </a:p>
        </p:txBody>
      </p:sp>
    </p:spTree>
    <p:extLst>
      <p:ext uri="{BB962C8B-B14F-4D97-AF65-F5344CB8AC3E}">
        <p14:creationId xmlns:p14="http://schemas.microsoft.com/office/powerpoint/2010/main" val="3843895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4DE659-9288-421B-A29C-76024E8EDA37}"/>
              </a:ext>
            </a:extLst>
          </p:cNvPr>
          <p:cNvSpPr>
            <a:spLocks noGrp="1"/>
          </p:cNvSpPr>
          <p:nvPr>
            <p:ph type="title"/>
          </p:nvPr>
        </p:nvSpPr>
        <p:spPr/>
        <p:txBody>
          <a:bodyPr/>
          <a:lstStyle/>
          <a:p>
            <a:r>
              <a:rPr lang="en-US" dirty="0"/>
              <a:t>Game changed in 2009</a:t>
            </a:r>
          </a:p>
        </p:txBody>
      </p:sp>
      <p:sp>
        <p:nvSpPr>
          <p:cNvPr id="4" name="投影片編號版面配置區 3">
            <a:extLst>
              <a:ext uri="{FF2B5EF4-FFF2-40B4-BE49-F238E27FC236}">
                <a16:creationId xmlns:a16="http://schemas.microsoft.com/office/drawing/2014/main" id="{CE5B65D7-7644-471E-8653-173FD85E8F6F}"/>
              </a:ext>
            </a:extLst>
          </p:cNvPr>
          <p:cNvSpPr>
            <a:spLocks noGrp="1"/>
          </p:cNvSpPr>
          <p:nvPr>
            <p:ph type="sldNum" sz="quarter" idx="12"/>
          </p:nvPr>
        </p:nvSpPr>
        <p:spPr/>
        <p:txBody>
          <a:bodyPr/>
          <a:lstStyle/>
          <a:p>
            <a:fld id="{E1EB6482-E8AD-494A-B82D-562298BE05A7}" type="slidenum">
              <a:rPr lang="zh-TW" altLang="en-US" smtClean="0"/>
              <a:pPr/>
              <a:t>33</a:t>
            </a:fld>
            <a:endParaRPr lang="zh-TW" altLang="en-US"/>
          </a:p>
        </p:txBody>
      </p:sp>
      <p:pic>
        <p:nvPicPr>
          <p:cNvPr id="10" name="內容版面配置區 9">
            <a:extLst>
              <a:ext uri="{FF2B5EF4-FFF2-40B4-BE49-F238E27FC236}">
                <a16:creationId xmlns:a16="http://schemas.microsoft.com/office/drawing/2014/main" id="{E4A3E4DD-AB18-4B49-AE46-708F3E8A472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1640" y="1290673"/>
            <a:ext cx="4324350" cy="4324350"/>
          </a:xfrm>
        </p:spPr>
      </p:pic>
      <p:sp>
        <p:nvSpPr>
          <p:cNvPr id="11" name="文字方塊 10">
            <a:extLst>
              <a:ext uri="{FF2B5EF4-FFF2-40B4-BE49-F238E27FC236}">
                <a16:creationId xmlns:a16="http://schemas.microsoft.com/office/drawing/2014/main" id="{08032287-69EF-4118-A258-060E2823EE03}"/>
              </a:ext>
            </a:extLst>
          </p:cNvPr>
          <p:cNvSpPr txBox="1"/>
          <p:nvPr/>
        </p:nvSpPr>
        <p:spPr>
          <a:xfrm>
            <a:off x="0" y="6658755"/>
            <a:ext cx="4171335" cy="215444"/>
          </a:xfrm>
          <a:prstGeom prst="rect">
            <a:avLst/>
          </a:prstGeom>
          <a:noFill/>
        </p:spPr>
        <p:txBody>
          <a:bodyPr wrap="none" rtlCol="0">
            <a:spAutoFit/>
          </a:bodyPr>
          <a:lstStyle/>
          <a:p>
            <a:r>
              <a:rPr lang="en-US" sz="800" dirty="0"/>
              <a:t>Publication counts: Web of science, keyword=‘Deep learning’. Accessed on 2022/11/22</a:t>
            </a:r>
          </a:p>
        </p:txBody>
      </p:sp>
      <p:sp>
        <p:nvSpPr>
          <p:cNvPr id="12" name="文字方塊 11">
            <a:extLst>
              <a:ext uri="{FF2B5EF4-FFF2-40B4-BE49-F238E27FC236}">
                <a16:creationId xmlns:a16="http://schemas.microsoft.com/office/drawing/2014/main" id="{79098EA9-0479-4997-BA54-19EF3C401153}"/>
              </a:ext>
            </a:extLst>
          </p:cNvPr>
          <p:cNvSpPr txBox="1"/>
          <p:nvPr/>
        </p:nvSpPr>
        <p:spPr>
          <a:xfrm>
            <a:off x="745818" y="1219192"/>
            <a:ext cx="4095993" cy="369332"/>
          </a:xfrm>
          <a:prstGeom prst="rect">
            <a:avLst/>
          </a:prstGeom>
          <a:noFill/>
        </p:spPr>
        <p:txBody>
          <a:bodyPr wrap="none" rtlCol="0">
            <a:spAutoFit/>
          </a:bodyPr>
          <a:lstStyle/>
          <a:p>
            <a:r>
              <a:rPr lang="en-US" dirty="0"/>
              <a:t>#Publication mentioning deep learning</a:t>
            </a:r>
          </a:p>
        </p:txBody>
      </p:sp>
      <p:pic>
        <p:nvPicPr>
          <p:cNvPr id="19458" name="Picture 2">
            <a:extLst>
              <a:ext uri="{FF2B5EF4-FFF2-40B4-BE49-F238E27FC236}">
                <a16:creationId xmlns:a16="http://schemas.microsoft.com/office/drawing/2014/main" id="{5D73CE74-CFC2-4378-9C89-BAC4BD760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7421" y="1647817"/>
            <a:ext cx="3131279" cy="1897277"/>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a:extLst>
              <a:ext uri="{FF2B5EF4-FFF2-40B4-BE49-F238E27FC236}">
                <a16:creationId xmlns:a16="http://schemas.microsoft.com/office/drawing/2014/main" id="{D0B645FA-688E-4A07-88BC-50AE6A1F12E6}"/>
              </a:ext>
            </a:extLst>
          </p:cNvPr>
          <p:cNvSpPr txBox="1"/>
          <p:nvPr/>
        </p:nvSpPr>
        <p:spPr>
          <a:xfrm>
            <a:off x="5419056" y="1219192"/>
            <a:ext cx="2788007" cy="369332"/>
          </a:xfrm>
          <a:prstGeom prst="rect">
            <a:avLst/>
          </a:prstGeom>
          <a:noFill/>
        </p:spPr>
        <p:txBody>
          <a:bodyPr wrap="none" rtlCol="0">
            <a:spAutoFit/>
          </a:bodyPr>
          <a:lstStyle/>
          <a:p>
            <a:r>
              <a:rPr lang="en-US" dirty="0"/>
              <a:t>CUDA introduced in 2007</a:t>
            </a:r>
          </a:p>
        </p:txBody>
      </p:sp>
      <p:pic>
        <p:nvPicPr>
          <p:cNvPr id="19466" name="Picture 10" descr="NVIDIA A100 | NVIDIA">
            <a:extLst>
              <a:ext uri="{FF2B5EF4-FFF2-40B4-BE49-F238E27FC236}">
                <a16:creationId xmlns:a16="http://schemas.microsoft.com/office/drawing/2014/main" id="{43E4256F-88E5-44C0-BFA3-C3DBFA7CB0E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004" r="26446"/>
          <a:stretch/>
        </p:blipFill>
        <p:spPr bwMode="auto">
          <a:xfrm>
            <a:off x="5595039" y="3493770"/>
            <a:ext cx="2436040" cy="2711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04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6381FB-C52F-E411-A9BB-846DA2FBEBA1}"/>
              </a:ext>
            </a:extLst>
          </p:cNvPr>
          <p:cNvSpPr>
            <a:spLocks noGrp="1"/>
          </p:cNvSpPr>
          <p:nvPr>
            <p:ph type="title"/>
          </p:nvPr>
        </p:nvSpPr>
        <p:spPr>
          <a:xfrm>
            <a:off x="2969328" y="106223"/>
            <a:ext cx="5546784" cy="651600"/>
          </a:xfrm>
        </p:spPr>
        <p:txBody>
          <a:bodyPr/>
          <a:lstStyle/>
          <a:p>
            <a:r>
              <a:rPr lang="en-US" altLang="zh-TW" i="0" dirty="0">
                <a:effectLst/>
                <a:latin typeface="arial" panose="020B0604020202020204" pitchFamily="34" charset="0"/>
              </a:rPr>
              <a:t>De</a:t>
            </a:r>
            <a:r>
              <a:rPr lang="en-US" altLang="zh-TW" dirty="0">
                <a:latin typeface="arial" panose="020B0604020202020204" pitchFamily="34" charset="0"/>
              </a:rPr>
              <a:t>ep</a:t>
            </a:r>
            <a:r>
              <a:rPr lang="en" altLang="zh-TW" i="0" dirty="0">
                <a:effectLst/>
                <a:latin typeface="arial" panose="020B0604020202020204" pitchFamily="34" charset="0"/>
              </a:rPr>
              <a:t> Learning </a:t>
            </a:r>
            <a:r>
              <a:rPr lang="en" altLang="zh-TW" dirty="0">
                <a:latin typeface="arial" panose="020B0604020202020204" pitchFamily="34" charset="0"/>
              </a:rPr>
              <a:t>F</a:t>
            </a:r>
            <a:r>
              <a:rPr lang="en" altLang="zh-TW" i="0" dirty="0">
                <a:effectLst/>
                <a:latin typeface="arial" panose="020B0604020202020204" pitchFamily="34" charset="0"/>
              </a:rPr>
              <a:t>ramework</a:t>
            </a:r>
            <a:endParaRPr kumimoji="1" lang="zh-TW" altLang="en-US" dirty="0"/>
          </a:p>
        </p:txBody>
      </p:sp>
      <p:sp>
        <p:nvSpPr>
          <p:cNvPr id="4" name="投影片編號版面配置區 3">
            <a:extLst>
              <a:ext uri="{FF2B5EF4-FFF2-40B4-BE49-F238E27FC236}">
                <a16:creationId xmlns:a16="http://schemas.microsoft.com/office/drawing/2014/main" id="{8ABF5CE7-6D55-08AE-30A2-F086EC763D50}"/>
              </a:ext>
            </a:extLst>
          </p:cNvPr>
          <p:cNvSpPr>
            <a:spLocks noGrp="1"/>
          </p:cNvSpPr>
          <p:nvPr>
            <p:ph type="sldNum" sz="quarter" idx="12"/>
          </p:nvPr>
        </p:nvSpPr>
        <p:spPr/>
        <p:txBody>
          <a:bodyPr/>
          <a:lstStyle/>
          <a:p>
            <a:fld id="{E1EB6482-E8AD-494A-B82D-562298BE05A7}" type="slidenum">
              <a:rPr lang="zh-TW" altLang="en-US" smtClean="0"/>
              <a:pPr/>
              <a:t>34</a:t>
            </a:fld>
            <a:endParaRPr lang="zh-TW" altLang="en-US"/>
          </a:p>
        </p:txBody>
      </p:sp>
      <p:pic>
        <p:nvPicPr>
          <p:cNvPr id="2050" name="Picture 2">
            <a:extLst>
              <a:ext uri="{FF2B5EF4-FFF2-40B4-BE49-F238E27FC236}">
                <a16:creationId xmlns:a16="http://schemas.microsoft.com/office/drawing/2014/main" id="{B029829C-7DB6-EB97-EE1B-0FE21252189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8512" y="2446025"/>
            <a:ext cx="3218688" cy="18121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87416BA-7B5F-8662-CD57-181A9721DF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7280" y="4394794"/>
            <a:ext cx="3608832" cy="104568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645F02F-B8C2-3C1B-C649-161C38157B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728" y="2599765"/>
            <a:ext cx="3913632" cy="167824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0960C790-2A57-C886-A25C-4802E60AB1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3360" y="1319193"/>
            <a:ext cx="4572000" cy="1244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B72EC6D0-5565-5F73-FA47-240BF5E1438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8128" y="4209420"/>
            <a:ext cx="3608832" cy="1360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635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765886-4AF8-DB12-8D91-E72C3CD2201E}"/>
              </a:ext>
            </a:extLst>
          </p:cNvPr>
          <p:cNvSpPr>
            <a:spLocks noGrp="1"/>
          </p:cNvSpPr>
          <p:nvPr>
            <p:ph type="title"/>
          </p:nvPr>
        </p:nvSpPr>
        <p:spPr/>
        <p:txBody>
          <a:bodyPr/>
          <a:lstStyle/>
          <a:p>
            <a:r>
              <a:rPr lang="en-US" altLang="zh-TW" dirty="0"/>
              <a:t>Interactive</a:t>
            </a:r>
            <a:endParaRPr kumimoji="1" lang="zh-TW" altLang="en-US" dirty="0"/>
          </a:p>
        </p:txBody>
      </p:sp>
      <p:sp>
        <p:nvSpPr>
          <p:cNvPr id="3" name="內容版面配置區 2">
            <a:extLst>
              <a:ext uri="{FF2B5EF4-FFF2-40B4-BE49-F238E27FC236}">
                <a16:creationId xmlns:a16="http://schemas.microsoft.com/office/drawing/2014/main" id="{D0C7C8A7-8779-2D91-5AC5-4EE9440B2739}"/>
              </a:ext>
            </a:extLst>
          </p:cNvPr>
          <p:cNvSpPr>
            <a:spLocks noGrp="1"/>
          </p:cNvSpPr>
          <p:nvPr>
            <p:ph idx="1"/>
          </p:nvPr>
        </p:nvSpPr>
        <p:spPr/>
        <p:txBody>
          <a:bodyPr/>
          <a:lstStyle/>
          <a:p>
            <a:pPr marL="457200" indent="-457200">
              <a:buFont typeface="+mj-lt"/>
              <a:buAutoNum type="arabicPeriod"/>
            </a:pPr>
            <a:r>
              <a:rPr kumimoji="1" lang="en-US" altLang="zh-TW" dirty="0"/>
              <a:t>Go to </a:t>
            </a:r>
            <a:r>
              <a:rPr lang="en-US" altLang="zh-TW" dirty="0"/>
              <a:t>Week13/</a:t>
            </a:r>
            <a:r>
              <a:rPr kumimoji="1" lang="en-US" altLang="zh-TW" dirty="0"/>
              <a:t>Exercise 2</a:t>
            </a:r>
          </a:p>
          <a:p>
            <a:pPr marL="457200" indent="-457200">
              <a:buFont typeface="+mj-lt"/>
              <a:buAutoNum type="arabicPeriod"/>
            </a:pPr>
            <a:r>
              <a:rPr kumimoji="1" lang="en-US" altLang="zh-TW" dirty="0" err="1"/>
              <a:t>Sbatch</a:t>
            </a:r>
            <a:r>
              <a:rPr kumimoji="1" lang="en-US" altLang="zh-TW" dirty="0"/>
              <a:t> submit_training.sh</a:t>
            </a:r>
          </a:p>
          <a:p>
            <a:pPr marL="457200" indent="-457200">
              <a:buFont typeface="+mj-lt"/>
              <a:buAutoNum type="arabicPeriod"/>
            </a:pPr>
            <a:r>
              <a:rPr kumimoji="1" lang="en-US" altLang="zh-TW" dirty="0"/>
              <a:t>Training a model to predict molecules property</a:t>
            </a:r>
          </a:p>
          <a:p>
            <a:pPr marL="457200" indent="-457200">
              <a:buFont typeface="+mj-lt"/>
              <a:buAutoNum type="arabicPeriod"/>
            </a:pPr>
            <a:r>
              <a:rPr kumimoji="1" lang="en-US" altLang="zh-TW" dirty="0"/>
              <a:t>Follow </a:t>
            </a:r>
            <a:r>
              <a:rPr kumimoji="1" lang="en-US" altLang="zh-TW" dirty="0" err="1"/>
              <a:t>slurm</a:t>
            </a:r>
            <a:r>
              <a:rPr kumimoji="1" lang="en-US" altLang="zh-TW" dirty="0"/>
              <a:t> output by tail -f to see what’s happening.</a:t>
            </a:r>
          </a:p>
          <a:p>
            <a:pPr marL="457200" indent="-457200">
              <a:buFont typeface="+mj-lt"/>
              <a:buAutoNum type="arabicPeriod"/>
            </a:pPr>
            <a:endParaRPr kumimoji="1" lang="en-US" altLang="zh-TW" dirty="0"/>
          </a:p>
        </p:txBody>
      </p:sp>
      <p:sp>
        <p:nvSpPr>
          <p:cNvPr id="4" name="投影片編號版面配置區 3">
            <a:extLst>
              <a:ext uri="{FF2B5EF4-FFF2-40B4-BE49-F238E27FC236}">
                <a16:creationId xmlns:a16="http://schemas.microsoft.com/office/drawing/2014/main" id="{EF4AA963-695B-2FB0-FB60-29843135C441}"/>
              </a:ext>
            </a:extLst>
          </p:cNvPr>
          <p:cNvSpPr>
            <a:spLocks noGrp="1"/>
          </p:cNvSpPr>
          <p:nvPr>
            <p:ph type="sldNum" sz="quarter" idx="12"/>
          </p:nvPr>
        </p:nvSpPr>
        <p:spPr/>
        <p:txBody>
          <a:bodyPr/>
          <a:lstStyle/>
          <a:p>
            <a:fld id="{E1EB6482-E8AD-494A-B82D-562298BE05A7}" type="slidenum">
              <a:rPr lang="zh-TW" altLang="en-US" smtClean="0"/>
              <a:pPr/>
              <a:t>35</a:t>
            </a:fld>
            <a:endParaRPr lang="zh-TW" altLang="en-US"/>
          </a:p>
        </p:txBody>
      </p:sp>
      <p:pic>
        <p:nvPicPr>
          <p:cNvPr id="15362" name="Picture 2">
            <a:extLst>
              <a:ext uri="{FF2B5EF4-FFF2-40B4-BE49-F238E27FC236}">
                <a16:creationId xmlns:a16="http://schemas.microsoft.com/office/drawing/2014/main" id="{147C36D0-D446-835F-11CE-BD33F00F4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946" y="3104540"/>
            <a:ext cx="6430108" cy="3616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3685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FFD4A3-E637-4CE6-9649-5EB3174C502B}"/>
              </a:ext>
            </a:extLst>
          </p:cNvPr>
          <p:cNvSpPr>
            <a:spLocks noGrp="1"/>
          </p:cNvSpPr>
          <p:nvPr>
            <p:ph type="title"/>
          </p:nvPr>
        </p:nvSpPr>
        <p:spPr/>
        <p:txBody>
          <a:bodyPr/>
          <a:lstStyle/>
          <a:p>
            <a:r>
              <a:rPr lang="en-US" dirty="0"/>
              <a:t>Neural Network Training</a:t>
            </a:r>
          </a:p>
        </p:txBody>
      </p:sp>
      <p:sp>
        <p:nvSpPr>
          <p:cNvPr id="3" name="內容版面配置區 2">
            <a:extLst>
              <a:ext uri="{FF2B5EF4-FFF2-40B4-BE49-F238E27FC236}">
                <a16:creationId xmlns:a16="http://schemas.microsoft.com/office/drawing/2014/main" id="{6DA78C6D-D7F8-4F04-BA36-23262E086D27}"/>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F97E1ADC-E36C-49DD-92B0-CE8DCAF3C1F7}"/>
              </a:ext>
            </a:extLst>
          </p:cNvPr>
          <p:cNvSpPr>
            <a:spLocks noGrp="1"/>
          </p:cNvSpPr>
          <p:nvPr>
            <p:ph type="sldNum" sz="quarter" idx="12"/>
          </p:nvPr>
        </p:nvSpPr>
        <p:spPr/>
        <p:txBody>
          <a:bodyPr/>
          <a:lstStyle/>
          <a:p>
            <a:fld id="{E1EB6482-E8AD-494A-B82D-562298BE05A7}" type="slidenum">
              <a:rPr lang="zh-TW" altLang="en-US" smtClean="0"/>
              <a:pPr/>
              <a:t>36</a:t>
            </a:fld>
            <a:endParaRPr lang="zh-TW" altLang="en-US"/>
          </a:p>
        </p:txBody>
      </p:sp>
      <p:pic>
        <p:nvPicPr>
          <p:cNvPr id="5" name="圖片 4">
            <a:extLst>
              <a:ext uri="{FF2B5EF4-FFF2-40B4-BE49-F238E27FC236}">
                <a16:creationId xmlns:a16="http://schemas.microsoft.com/office/drawing/2014/main" id="{C63229A5-5300-4CBC-805B-2A8B5127CBF2}"/>
              </a:ext>
            </a:extLst>
          </p:cNvPr>
          <p:cNvPicPr>
            <a:picLocks noChangeAspect="1"/>
          </p:cNvPicPr>
          <p:nvPr/>
        </p:nvPicPr>
        <p:blipFill>
          <a:blip r:embed="rId2"/>
          <a:stretch>
            <a:fillRect/>
          </a:stretch>
        </p:blipFill>
        <p:spPr>
          <a:xfrm>
            <a:off x="0" y="1292595"/>
            <a:ext cx="9144000" cy="4272810"/>
          </a:xfrm>
          <a:prstGeom prst="rect">
            <a:avLst/>
          </a:prstGeom>
        </p:spPr>
      </p:pic>
      <p:sp>
        <p:nvSpPr>
          <p:cNvPr id="7" name="矩形 6">
            <a:extLst>
              <a:ext uri="{FF2B5EF4-FFF2-40B4-BE49-F238E27FC236}">
                <a16:creationId xmlns:a16="http://schemas.microsoft.com/office/drawing/2014/main" id="{83805FBC-7CDB-4255-97AD-18D7AB57AAED}"/>
              </a:ext>
            </a:extLst>
          </p:cNvPr>
          <p:cNvSpPr/>
          <p:nvPr/>
        </p:nvSpPr>
        <p:spPr>
          <a:xfrm>
            <a:off x="329184" y="1728216"/>
            <a:ext cx="7845552" cy="201168"/>
          </a:xfrm>
          <a:prstGeom prst="rect">
            <a:avLst/>
          </a:prstGeom>
          <a:noFill/>
          <a:ln w="12700">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070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D41AA0-20F6-ACBC-2929-763C2EA058AE}"/>
              </a:ext>
            </a:extLst>
          </p:cNvPr>
          <p:cNvSpPr>
            <a:spLocks noGrp="1"/>
          </p:cNvSpPr>
          <p:nvPr>
            <p:ph type="title"/>
          </p:nvPr>
        </p:nvSpPr>
        <p:spPr>
          <a:xfrm>
            <a:off x="2823493" y="0"/>
            <a:ext cx="5675738" cy="651600"/>
          </a:xfrm>
        </p:spPr>
        <p:txBody>
          <a:bodyPr/>
          <a:lstStyle/>
          <a:p>
            <a:r>
              <a:rPr kumimoji="1" lang="en-US" altLang="zh-TW" dirty="0"/>
              <a:t>Details about training model</a:t>
            </a:r>
            <a:endParaRPr kumimoji="1" lang="zh-TW" altLang="en-US" dirty="0"/>
          </a:p>
        </p:txBody>
      </p:sp>
      <p:sp>
        <p:nvSpPr>
          <p:cNvPr id="3" name="內容版面配置區 2">
            <a:extLst>
              <a:ext uri="{FF2B5EF4-FFF2-40B4-BE49-F238E27FC236}">
                <a16:creationId xmlns:a16="http://schemas.microsoft.com/office/drawing/2014/main" id="{D4D8FE04-A2E5-67B3-59D4-7B9B6814847C}"/>
              </a:ext>
            </a:extLst>
          </p:cNvPr>
          <p:cNvSpPr>
            <a:spLocks noGrp="1"/>
          </p:cNvSpPr>
          <p:nvPr>
            <p:ph idx="1"/>
          </p:nvPr>
        </p:nvSpPr>
        <p:spPr/>
        <p:txBody>
          <a:bodyPr>
            <a:normAutofit/>
          </a:bodyPr>
          <a:lstStyle/>
          <a:p>
            <a:pPr marL="0" indent="0">
              <a:buNone/>
            </a:pPr>
            <a:r>
              <a:rPr lang="en" altLang="zh-TW" b="1" i="0" dirty="0">
                <a:solidFill>
                  <a:srgbClr val="292929"/>
                </a:solidFill>
                <a:effectLst/>
                <a:latin typeface="+mn-lt"/>
              </a:rPr>
              <a:t>Dataset size = Iteration * </a:t>
            </a:r>
            <a:r>
              <a:rPr lang="en" altLang="zh-TW" b="1" i="0" dirty="0">
                <a:solidFill>
                  <a:srgbClr val="FF0000"/>
                </a:solidFill>
                <a:effectLst/>
                <a:latin typeface="+mn-lt"/>
              </a:rPr>
              <a:t>Batch size </a:t>
            </a:r>
            <a:r>
              <a:rPr lang="zh-TW" altLang="en" b="1" i="0" dirty="0">
                <a:solidFill>
                  <a:srgbClr val="292929"/>
                </a:solidFill>
                <a:effectLst/>
                <a:latin typeface="+mn-lt"/>
              </a:rPr>
              <a:t>（</a:t>
            </a:r>
            <a:r>
              <a:rPr lang="en" altLang="zh-TW" b="1" i="0" dirty="0">
                <a:solidFill>
                  <a:srgbClr val="292929"/>
                </a:solidFill>
                <a:effectLst/>
                <a:latin typeface="+mn-lt"/>
              </a:rPr>
              <a:t>1 Epoch</a:t>
            </a:r>
            <a:r>
              <a:rPr lang="zh-TW" altLang="en" b="1" i="0" dirty="0">
                <a:solidFill>
                  <a:srgbClr val="292929"/>
                </a:solidFill>
                <a:effectLst/>
                <a:latin typeface="+mn-lt"/>
              </a:rPr>
              <a:t>）</a:t>
            </a:r>
            <a:r>
              <a:rPr lang="en" altLang="zh-TW" b="1" i="0" dirty="0">
                <a:solidFill>
                  <a:srgbClr val="292929"/>
                </a:solidFill>
                <a:effectLst/>
                <a:latin typeface="+mn-lt"/>
              </a:rPr>
              <a:t>Iteration = </a:t>
            </a:r>
            <a:r>
              <a:rPr lang="zh-TW" altLang="en" b="1" i="0" dirty="0">
                <a:solidFill>
                  <a:srgbClr val="292929"/>
                </a:solidFill>
                <a:effectLst/>
                <a:latin typeface="+mn-lt"/>
              </a:rPr>
              <a:t>（</a:t>
            </a:r>
            <a:r>
              <a:rPr lang="en" altLang="zh-TW" b="1" i="0" dirty="0">
                <a:solidFill>
                  <a:srgbClr val="292929"/>
                </a:solidFill>
                <a:effectLst/>
                <a:latin typeface="+mn-lt"/>
              </a:rPr>
              <a:t>Data set size / </a:t>
            </a:r>
            <a:r>
              <a:rPr lang="en" altLang="zh-TW" b="1" i="0" dirty="0">
                <a:solidFill>
                  <a:srgbClr val="FF0000"/>
                </a:solidFill>
                <a:effectLst/>
                <a:latin typeface="+mn-lt"/>
              </a:rPr>
              <a:t>Batch size</a:t>
            </a:r>
            <a:r>
              <a:rPr lang="zh-TW" altLang="en" b="1" i="0" dirty="0">
                <a:solidFill>
                  <a:srgbClr val="292929"/>
                </a:solidFill>
                <a:effectLst/>
                <a:latin typeface="+mn-lt"/>
              </a:rPr>
              <a:t>）* </a:t>
            </a:r>
            <a:r>
              <a:rPr lang="en" altLang="zh-TW" b="1" i="0" dirty="0">
                <a:solidFill>
                  <a:srgbClr val="292929"/>
                </a:solidFill>
                <a:effectLst/>
                <a:latin typeface="+mn-lt"/>
              </a:rPr>
              <a:t>Epoch</a:t>
            </a:r>
            <a:endParaRPr lang="en" altLang="zh-TW" b="1" i="1" dirty="0">
              <a:solidFill>
                <a:srgbClr val="292929"/>
              </a:solidFill>
              <a:effectLst/>
              <a:latin typeface="+mn-lt"/>
            </a:endParaRPr>
          </a:p>
          <a:p>
            <a:endParaRPr lang="en" altLang="zh-TW" b="0" i="1" dirty="0">
              <a:solidFill>
                <a:srgbClr val="292929"/>
              </a:solidFill>
              <a:effectLst/>
              <a:latin typeface="+mn-lt"/>
            </a:endParaRPr>
          </a:p>
        </p:txBody>
      </p:sp>
      <p:sp>
        <p:nvSpPr>
          <p:cNvPr id="4" name="投影片編號版面配置區 3">
            <a:extLst>
              <a:ext uri="{FF2B5EF4-FFF2-40B4-BE49-F238E27FC236}">
                <a16:creationId xmlns:a16="http://schemas.microsoft.com/office/drawing/2014/main" id="{1AA701D6-2370-FB37-DACA-3C250A2E1AB7}"/>
              </a:ext>
            </a:extLst>
          </p:cNvPr>
          <p:cNvSpPr>
            <a:spLocks noGrp="1"/>
          </p:cNvSpPr>
          <p:nvPr>
            <p:ph type="sldNum" sz="quarter" idx="12"/>
          </p:nvPr>
        </p:nvSpPr>
        <p:spPr/>
        <p:txBody>
          <a:bodyPr/>
          <a:lstStyle/>
          <a:p>
            <a:fld id="{E1EB6482-E8AD-494A-B82D-562298BE05A7}" type="slidenum">
              <a:rPr lang="zh-TW" altLang="en-US" smtClean="0"/>
              <a:pPr/>
              <a:t>37</a:t>
            </a:fld>
            <a:endParaRPr lang="zh-TW" altLang="en-US"/>
          </a:p>
        </p:txBody>
      </p:sp>
      <p:pic>
        <p:nvPicPr>
          <p:cNvPr id="14338" name="Picture 2" descr="epoch batch size">
            <a:extLst>
              <a:ext uri="{FF2B5EF4-FFF2-40B4-BE49-F238E27FC236}">
                <a16:creationId xmlns:a16="http://schemas.microsoft.com/office/drawing/2014/main" id="{D5C0C9E9-AF35-8F50-3644-B1444BF78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8765" y="2451415"/>
            <a:ext cx="4770315" cy="3526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7615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FABA78-F9F6-6620-1BB8-F1D42BC977BF}"/>
              </a:ext>
            </a:extLst>
          </p:cNvPr>
          <p:cNvSpPr>
            <a:spLocks noGrp="1"/>
          </p:cNvSpPr>
          <p:nvPr>
            <p:ph type="title"/>
          </p:nvPr>
        </p:nvSpPr>
        <p:spPr>
          <a:xfrm>
            <a:off x="2706262" y="0"/>
            <a:ext cx="7164568" cy="651600"/>
          </a:xfrm>
        </p:spPr>
        <p:txBody>
          <a:bodyPr/>
          <a:lstStyle/>
          <a:p>
            <a:r>
              <a:rPr kumimoji="1" lang="en-US" altLang="zh-TW" sz="2400" dirty="0"/>
              <a:t>How batch size effect gradient descent</a:t>
            </a:r>
            <a:endParaRPr kumimoji="1" lang="zh-TW" altLang="en-US" sz="2400" dirty="0"/>
          </a:p>
        </p:txBody>
      </p:sp>
      <p:sp>
        <p:nvSpPr>
          <p:cNvPr id="4" name="投影片編號版面配置區 3">
            <a:extLst>
              <a:ext uri="{FF2B5EF4-FFF2-40B4-BE49-F238E27FC236}">
                <a16:creationId xmlns:a16="http://schemas.microsoft.com/office/drawing/2014/main" id="{FEEEDD4A-F3D0-5916-0A87-5AFD02836EA8}"/>
              </a:ext>
            </a:extLst>
          </p:cNvPr>
          <p:cNvSpPr>
            <a:spLocks noGrp="1"/>
          </p:cNvSpPr>
          <p:nvPr>
            <p:ph type="sldNum" sz="quarter" idx="12"/>
          </p:nvPr>
        </p:nvSpPr>
        <p:spPr/>
        <p:txBody>
          <a:bodyPr/>
          <a:lstStyle/>
          <a:p>
            <a:fld id="{E1EB6482-E8AD-494A-B82D-562298BE05A7}" type="slidenum">
              <a:rPr lang="zh-TW" altLang="en-US" smtClean="0"/>
              <a:pPr/>
              <a:t>38</a:t>
            </a:fld>
            <a:endParaRPr lang="zh-TW" altLang="en-US"/>
          </a:p>
        </p:txBody>
      </p:sp>
      <p:pic>
        <p:nvPicPr>
          <p:cNvPr id="16388" name="Picture 4">
            <a:extLst>
              <a:ext uri="{FF2B5EF4-FFF2-40B4-BE49-F238E27FC236}">
                <a16:creationId xmlns:a16="http://schemas.microsoft.com/office/drawing/2014/main" id="{590A4956-884E-BA7A-DDF6-60DF25CEB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88" y="1292400"/>
            <a:ext cx="4462132" cy="427320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E8B3D94-249D-170E-04CF-58433FAC855E}"/>
              </a:ext>
            </a:extLst>
          </p:cNvPr>
          <p:cNvSpPr txBox="1"/>
          <p:nvPr/>
        </p:nvSpPr>
        <p:spPr>
          <a:xfrm>
            <a:off x="1365737" y="5948440"/>
            <a:ext cx="1832553" cy="369332"/>
          </a:xfrm>
          <a:prstGeom prst="rect">
            <a:avLst/>
          </a:prstGeom>
          <a:noFill/>
        </p:spPr>
        <p:txBody>
          <a:bodyPr wrap="none" rtlCol="0">
            <a:spAutoFit/>
          </a:bodyPr>
          <a:lstStyle/>
          <a:p>
            <a:r>
              <a:rPr kumimoji="1" lang="en-US" altLang="zh-TW" dirty="0"/>
              <a:t>Batch size = 10 </a:t>
            </a:r>
            <a:endParaRPr kumimoji="1" lang="zh-TW" altLang="en-US" dirty="0"/>
          </a:p>
        </p:txBody>
      </p:sp>
      <p:pic>
        <p:nvPicPr>
          <p:cNvPr id="16390" name="Picture 6">
            <a:extLst>
              <a:ext uri="{FF2B5EF4-FFF2-40B4-BE49-F238E27FC236}">
                <a16:creationId xmlns:a16="http://schemas.microsoft.com/office/drawing/2014/main" id="{9ECBD8C8-E7AF-A66C-BA2D-8D4383A8E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92400"/>
            <a:ext cx="4462131" cy="4273200"/>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996A948E-3D61-21BF-0CA6-B99DD7000ABE}"/>
              </a:ext>
            </a:extLst>
          </p:cNvPr>
          <p:cNvSpPr txBox="1"/>
          <p:nvPr/>
        </p:nvSpPr>
        <p:spPr>
          <a:xfrm>
            <a:off x="5849814" y="5948440"/>
            <a:ext cx="1704313" cy="369332"/>
          </a:xfrm>
          <a:prstGeom prst="rect">
            <a:avLst/>
          </a:prstGeom>
          <a:noFill/>
        </p:spPr>
        <p:txBody>
          <a:bodyPr wrap="none" rtlCol="0">
            <a:spAutoFit/>
          </a:bodyPr>
          <a:lstStyle/>
          <a:p>
            <a:r>
              <a:rPr kumimoji="1" lang="en-US" altLang="zh-TW" dirty="0"/>
              <a:t>Batch size = 1 </a:t>
            </a:r>
            <a:endParaRPr kumimoji="1" lang="zh-TW" altLang="en-US" dirty="0"/>
          </a:p>
        </p:txBody>
      </p:sp>
      <p:sp>
        <p:nvSpPr>
          <p:cNvPr id="8" name="文字方塊 7">
            <a:extLst>
              <a:ext uri="{FF2B5EF4-FFF2-40B4-BE49-F238E27FC236}">
                <a16:creationId xmlns:a16="http://schemas.microsoft.com/office/drawing/2014/main" id="{A0E62DCE-FBD8-0BD8-0505-D0FDDA529B48}"/>
              </a:ext>
            </a:extLst>
          </p:cNvPr>
          <p:cNvSpPr txBox="1"/>
          <p:nvPr/>
        </p:nvSpPr>
        <p:spPr>
          <a:xfrm>
            <a:off x="3493477" y="6432391"/>
            <a:ext cx="1359668" cy="253916"/>
          </a:xfrm>
          <a:prstGeom prst="rect">
            <a:avLst/>
          </a:prstGeom>
          <a:noFill/>
        </p:spPr>
        <p:txBody>
          <a:bodyPr wrap="none" rtlCol="0">
            <a:spAutoFit/>
          </a:bodyPr>
          <a:lstStyle/>
          <a:p>
            <a:r>
              <a:rPr kumimoji="1" lang="en" altLang="zh-TW" sz="1050" dirty="0"/>
              <a:t>https://</a:t>
            </a:r>
            <a:r>
              <a:rPr kumimoji="1" lang="en" altLang="zh-TW" sz="1050" dirty="0" err="1"/>
              <a:t>medium.com</a:t>
            </a:r>
            <a:endParaRPr kumimoji="1" lang="zh-TW" altLang="en-US" sz="1050" dirty="0"/>
          </a:p>
        </p:txBody>
      </p:sp>
    </p:spTree>
    <p:extLst>
      <p:ext uri="{BB962C8B-B14F-4D97-AF65-F5344CB8AC3E}">
        <p14:creationId xmlns:p14="http://schemas.microsoft.com/office/powerpoint/2010/main" val="3427454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72FE14-806D-2F07-B99E-4606AA047DE5}"/>
              </a:ext>
            </a:extLst>
          </p:cNvPr>
          <p:cNvSpPr>
            <a:spLocks noGrp="1"/>
          </p:cNvSpPr>
          <p:nvPr>
            <p:ph type="title"/>
          </p:nvPr>
        </p:nvSpPr>
        <p:spPr>
          <a:xfrm>
            <a:off x="2917278" y="116149"/>
            <a:ext cx="5646430" cy="651600"/>
          </a:xfrm>
        </p:spPr>
        <p:txBody>
          <a:bodyPr/>
          <a:lstStyle/>
          <a:p>
            <a:r>
              <a:rPr kumimoji="1" lang="en-US" altLang="zh-TW" dirty="0"/>
              <a:t>Does larger batch size always perform well?</a:t>
            </a:r>
            <a:endParaRPr kumimoji="1" lang="zh-TW" altLang="en-US" dirty="0"/>
          </a:p>
        </p:txBody>
      </p:sp>
      <p:sp>
        <p:nvSpPr>
          <p:cNvPr id="3" name="內容版面配置區 2">
            <a:extLst>
              <a:ext uri="{FF2B5EF4-FFF2-40B4-BE49-F238E27FC236}">
                <a16:creationId xmlns:a16="http://schemas.microsoft.com/office/drawing/2014/main" id="{413161C5-226F-4093-F548-96DA4F5F047B}"/>
              </a:ext>
            </a:extLst>
          </p:cNvPr>
          <p:cNvSpPr>
            <a:spLocks noGrp="1"/>
          </p:cNvSpPr>
          <p:nvPr>
            <p:ph idx="1"/>
          </p:nvPr>
        </p:nvSpPr>
        <p:spPr>
          <a:xfrm>
            <a:off x="457200" y="1152375"/>
            <a:ext cx="8229600" cy="5408763"/>
          </a:xfrm>
        </p:spPr>
        <p:txBody>
          <a:bodyPr/>
          <a:lstStyle/>
          <a:p>
            <a:r>
              <a:rPr lang="en" altLang="zh-TW" dirty="0">
                <a:latin typeface="+mn-lt"/>
              </a:rPr>
              <a:t>L</a:t>
            </a:r>
            <a:r>
              <a:rPr lang="en" altLang="zh-TW" b="0" i="0" dirty="0">
                <a:effectLst/>
                <a:latin typeface="+mn-lt"/>
              </a:rPr>
              <a:t>arge batch size</a:t>
            </a:r>
            <a:r>
              <a:rPr lang="zh-TW" altLang="en-US" b="0" i="0" dirty="0">
                <a:effectLst/>
                <a:latin typeface="+mn-lt"/>
              </a:rPr>
              <a:t> </a:t>
            </a:r>
            <a:r>
              <a:rPr lang="en" altLang="zh-TW" b="0" i="0" dirty="0">
                <a:effectLst/>
                <a:latin typeface="+mn-lt"/>
              </a:rPr>
              <a:t>a</a:t>
            </a:r>
            <a:r>
              <a:rPr lang="en" altLang="zh-TW" dirty="0"/>
              <a:t>dvantages</a:t>
            </a:r>
            <a:r>
              <a:rPr lang="en-US" altLang="zh-TW" dirty="0"/>
              <a:t>: </a:t>
            </a:r>
            <a:r>
              <a:rPr lang="en" altLang="zh-TW" b="0" i="0" dirty="0">
                <a:effectLst/>
                <a:latin typeface="+mn-lt"/>
              </a:rPr>
              <a:t>provide smoother and more stable gradients, which can facilitate convergence.</a:t>
            </a:r>
            <a:br>
              <a:rPr lang="en" altLang="zh-TW" b="0" i="0" dirty="0">
                <a:effectLst/>
                <a:latin typeface="+mn-lt"/>
              </a:rPr>
            </a:br>
            <a:r>
              <a:rPr lang="en" altLang="zh-TW" b="0" i="0" dirty="0">
                <a:effectLst/>
                <a:latin typeface="+mn-lt"/>
              </a:rPr>
              <a:t>Large batch size </a:t>
            </a:r>
          </a:p>
          <a:p>
            <a:r>
              <a:rPr lang="en" altLang="zh-TW" dirty="0"/>
              <a:t>Disadvantages</a:t>
            </a:r>
            <a:r>
              <a:rPr lang="en" altLang="zh-TW" b="0" i="0" dirty="0">
                <a:effectLst/>
                <a:latin typeface="+mn-lt"/>
              </a:rPr>
              <a:t>: Reduce the randomness in each iteration during training, which can affect the model's generalization ability.</a:t>
            </a:r>
          </a:p>
        </p:txBody>
      </p:sp>
      <p:sp>
        <p:nvSpPr>
          <p:cNvPr id="4" name="投影片編號版面配置區 3">
            <a:extLst>
              <a:ext uri="{FF2B5EF4-FFF2-40B4-BE49-F238E27FC236}">
                <a16:creationId xmlns:a16="http://schemas.microsoft.com/office/drawing/2014/main" id="{4E635E61-1C04-0280-9944-6165F1957068}"/>
              </a:ext>
            </a:extLst>
          </p:cNvPr>
          <p:cNvSpPr>
            <a:spLocks noGrp="1"/>
          </p:cNvSpPr>
          <p:nvPr>
            <p:ph type="sldNum" sz="quarter" idx="12"/>
          </p:nvPr>
        </p:nvSpPr>
        <p:spPr/>
        <p:txBody>
          <a:bodyPr/>
          <a:lstStyle/>
          <a:p>
            <a:fld id="{E1EB6482-E8AD-494A-B82D-562298BE05A7}" type="slidenum">
              <a:rPr lang="zh-TW" altLang="en-US" smtClean="0"/>
              <a:pPr/>
              <a:t>39</a:t>
            </a:fld>
            <a:endParaRPr lang="zh-TW" altLang="en-US"/>
          </a:p>
        </p:txBody>
      </p:sp>
      <p:pic>
        <p:nvPicPr>
          <p:cNvPr id="17410" name="Picture 2" descr="Line Plots of Classification Accuracy on Train and Test Datasets With Different Batch Sizes">
            <a:extLst>
              <a:ext uri="{FF2B5EF4-FFF2-40B4-BE49-F238E27FC236}">
                <a16:creationId xmlns:a16="http://schemas.microsoft.com/office/drawing/2014/main" id="{26034054-703F-F47D-BF68-8E004B7536A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9835"/>
          <a:stretch/>
        </p:blipFill>
        <p:spPr bwMode="auto">
          <a:xfrm>
            <a:off x="3686909" y="3278677"/>
            <a:ext cx="5292969" cy="3579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369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1AB0-3D51-9AC2-BA8F-6C761449CFD7}"/>
              </a:ext>
            </a:extLst>
          </p:cNvPr>
          <p:cNvSpPr>
            <a:spLocks noGrp="1"/>
          </p:cNvSpPr>
          <p:nvPr>
            <p:ph type="title"/>
          </p:nvPr>
        </p:nvSpPr>
        <p:spPr/>
        <p:txBody>
          <a:bodyPr/>
          <a:lstStyle/>
          <a:p>
            <a:r>
              <a:rPr lang="en-US" dirty="0"/>
              <a:t>CASP</a:t>
            </a:r>
          </a:p>
        </p:txBody>
      </p:sp>
      <p:sp>
        <p:nvSpPr>
          <p:cNvPr id="4" name="Slide Number Placeholder 3">
            <a:extLst>
              <a:ext uri="{FF2B5EF4-FFF2-40B4-BE49-F238E27FC236}">
                <a16:creationId xmlns:a16="http://schemas.microsoft.com/office/drawing/2014/main" id="{AA20DF3F-18D5-55F9-78FA-F0404F4D5C51}"/>
              </a:ext>
            </a:extLst>
          </p:cNvPr>
          <p:cNvSpPr>
            <a:spLocks noGrp="1"/>
          </p:cNvSpPr>
          <p:nvPr>
            <p:ph type="sldNum" sz="quarter" idx="12"/>
          </p:nvPr>
        </p:nvSpPr>
        <p:spPr/>
        <p:txBody>
          <a:bodyPr/>
          <a:lstStyle/>
          <a:p>
            <a:fld id="{E1EB6482-E8AD-494A-B82D-562298BE05A7}" type="slidenum">
              <a:rPr lang="zh-TW" altLang="en-US" smtClean="0"/>
              <a:pPr/>
              <a:t>4</a:t>
            </a:fld>
            <a:endParaRPr lang="zh-TW" altLang="en-US"/>
          </a:p>
        </p:txBody>
      </p:sp>
      <p:pic>
        <p:nvPicPr>
          <p:cNvPr id="1026" name="Picture 2">
            <a:extLst>
              <a:ext uri="{FF2B5EF4-FFF2-40B4-BE49-F238E27FC236}">
                <a16:creationId xmlns:a16="http://schemas.microsoft.com/office/drawing/2014/main" id="{758DB8CE-303C-5123-F8E4-15D5BD93B8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370" y="1416684"/>
            <a:ext cx="8055429" cy="3311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9256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FFD4A3-E637-4CE6-9649-5EB3174C502B}"/>
              </a:ext>
            </a:extLst>
          </p:cNvPr>
          <p:cNvSpPr>
            <a:spLocks noGrp="1"/>
          </p:cNvSpPr>
          <p:nvPr>
            <p:ph type="title"/>
          </p:nvPr>
        </p:nvSpPr>
        <p:spPr/>
        <p:txBody>
          <a:bodyPr/>
          <a:lstStyle/>
          <a:p>
            <a:r>
              <a:rPr lang="en-US" dirty="0"/>
              <a:t>Neural Network Training</a:t>
            </a:r>
          </a:p>
        </p:txBody>
      </p:sp>
      <p:sp>
        <p:nvSpPr>
          <p:cNvPr id="3" name="內容版面配置區 2">
            <a:extLst>
              <a:ext uri="{FF2B5EF4-FFF2-40B4-BE49-F238E27FC236}">
                <a16:creationId xmlns:a16="http://schemas.microsoft.com/office/drawing/2014/main" id="{6DA78C6D-D7F8-4F04-BA36-23262E086D27}"/>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F97E1ADC-E36C-49DD-92B0-CE8DCAF3C1F7}"/>
              </a:ext>
            </a:extLst>
          </p:cNvPr>
          <p:cNvSpPr>
            <a:spLocks noGrp="1"/>
          </p:cNvSpPr>
          <p:nvPr>
            <p:ph type="sldNum" sz="quarter" idx="12"/>
          </p:nvPr>
        </p:nvSpPr>
        <p:spPr/>
        <p:txBody>
          <a:bodyPr/>
          <a:lstStyle/>
          <a:p>
            <a:fld id="{E1EB6482-E8AD-494A-B82D-562298BE05A7}" type="slidenum">
              <a:rPr lang="zh-TW" altLang="en-US" smtClean="0"/>
              <a:pPr/>
              <a:t>40</a:t>
            </a:fld>
            <a:endParaRPr lang="zh-TW" altLang="en-US"/>
          </a:p>
        </p:txBody>
      </p:sp>
      <p:pic>
        <p:nvPicPr>
          <p:cNvPr id="5" name="圖片 4">
            <a:extLst>
              <a:ext uri="{FF2B5EF4-FFF2-40B4-BE49-F238E27FC236}">
                <a16:creationId xmlns:a16="http://schemas.microsoft.com/office/drawing/2014/main" id="{C63229A5-5300-4CBC-805B-2A8B5127CBF2}"/>
              </a:ext>
            </a:extLst>
          </p:cNvPr>
          <p:cNvPicPr>
            <a:picLocks noChangeAspect="1"/>
          </p:cNvPicPr>
          <p:nvPr/>
        </p:nvPicPr>
        <p:blipFill>
          <a:blip r:embed="rId2"/>
          <a:stretch>
            <a:fillRect/>
          </a:stretch>
        </p:blipFill>
        <p:spPr>
          <a:xfrm>
            <a:off x="0" y="1292595"/>
            <a:ext cx="9144000" cy="4272810"/>
          </a:xfrm>
          <a:prstGeom prst="rect">
            <a:avLst/>
          </a:prstGeom>
        </p:spPr>
      </p:pic>
      <p:sp>
        <p:nvSpPr>
          <p:cNvPr id="7" name="矩形 6">
            <a:extLst>
              <a:ext uri="{FF2B5EF4-FFF2-40B4-BE49-F238E27FC236}">
                <a16:creationId xmlns:a16="http://schemas.microsoft.com/office/drawing/2014/main" id="{83805FBC-7CDB-4255-97AD-18D7AB57AAED}"/>
              </a:ext>
            </a:extLst>
          </p:cNvPr>
          <p:cNvSpPr/>
          <p:nvPr/>
        </p:nvSpPr>
        <p:spPr>
          <a:xfrm>
            <a:off x="320040" y="1929384"/>
            <a:ext cx="941832" cy="192024"/>
          </a:xfrm>
          <a:prstGeom prst="rect">
            <a:avLst/>
          </a:prstGeom>
          <a:noFill/>
          <a:ln w="12700">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0953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A24B94-B097-4F2B-9B25-A90A542AD641}"/>
              </a:ext>
            </a:extLst>
          </p:cNvPr>
          <p:cNvSpPr>
            <a:spLocks noGrp="1"/>
          </p:cNvSpPr>
          <p:nvPr>
            <p:ph type="title"/>
          </p:nvPr>
        </p:nvSpPr>
        <p:spPr/>
        <p:txBody>
          <a:bodyPr/>
          <a:lstStyle/>
          <a:p>
            <a:r>
              <a:rPr lang="en-US" dirty="0"/>
              <a:t>Neural Network Training</a:t>
            </a:r>
          </a:p>
        </p:txBody>
      </p:sp>
      <p:sp>
        <p:nvSpPr>
          <p:cNvPr id="3" name="內容版面配置區 2">
            <a:extLst>
              <a:ext uri="{FF2B5EF4-FFF2-40B4-BE49-F238E27FC236}">
                <a16:creationId xmlns:a16="http://schemas.microsoft.com/office/drawing/2014/main" id="{EE1138D9-F6E4-446B-AA95-B748C740D5DB}"/>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E2BD1445-D491-4158-9860-A6BF6F662285}"/>
              </a:ext>
            </a:extLst>
          </p:cNvPr>
          <p:cNvSpPr>
            <a:spLocks noGrp="1"/>
          </p:cNvSpPr>
          <p:nvPr>
            <p:ph type="sldNum" sz="quarter" idx="12"/>
          </p:nvPr>
        </p:nvSpPr>
        <p:spPr/>
        <p:txBody>
          <a:bodyPr/>
          <a:lstStyle/>
          <a:p>
            <a:fld id="{E1EB6482-E8AD-494A-B82D-562298BE05A7}" type="slidenum">
              <a:rPr lang="zh-TW" altLang="en-US" smtClean="0"/>
              <a:pPr/>
              <a:t>41</a:t>
            </a:fld>
            <a:endParaRPr lang="zh-TW" altLang="en-US"/>
          </a:p>
        </p:txBody>
      </p:sp>
      <p:pic>
        <p:nvPicPr>
          <p:cNvPr id="5" name="圖片 4">
            <a:extLst>
              <a:ext uri="{FF2B5EF4-FFF2-40B4-BE49-F238E27FC236}">
                <a16:creationId xmlns:a16="http://schemas.microsoft.com/office/drawing/2014/main" id="{34CB7DCD-46CB-4D0E-B650-15E126FD97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6428" y="714592"/>
            <a:ext cx="7818120" cy="6006884"/>
          </a:xfrm>
          <a:prstGeom prst="rect">
            <a:avLst/>
          </a:prstGeom>
        </p:spPr>
      </p:pic>
      <p:sp>
        <p:nvSpPr>
          <p:cNvPr id="6" name="矩形 5">
            <a:extLst>
              <a:ext uri="{FF2B5EF4-FFF2-40B4-BE49-F238E27FC236}">
                <a16:creationId xmlns:a16="http://schemas.microsoft.com/office/drawing/2014/main" id="{8865725D-EE89-47DA-855D-4DD093710C41}"/>
              </a:ext>
            </a:extLst>
          </p:cNvPr>
          <p:cNvSpPr/>
          <p:nvPr/>
        </p:nvSpPr>
        <p:spPr>
          <a:xfrm>
            <a:off x="1920240" y="2552802"/>
            <a:ext cx="5943600" cy="1296821"/>
          </a:xfrm>
          <a:prstGeom prst="rect">
            <a:avLst/>
          </a:prstGeom>
          <a:noFill/>
          <a:ln w="12700">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字方塊 6">
            <a:extLst>
              <a:ext uri="{FF2B5EF4-FFF2-40B4-BE49-F238E27FC236}">
                <a16:creationId xmlns:a16="http://schemas.microsoft.com/office/drawing/2014/main" id="{16CE5EA1-4052-4A75-9860-EE19D95E2921}"/>
              </a:ext>
            </a:extLst>
          </p:cNvPr>
          <p:cNvSpPr txBox="1"/>
          <p:nvPr/>
        </p:nvSpPr>
        <p:spPr>
          <a:xfrm>
            <a:off x="3029195" y="1916154"/>
            <a:ext cx="5301451" cy="369332"/>
          </a:xfrm>
          <a:prstGeom prst="rect">
            <a:avLst/>
          </a:prstGeom>
          <a:solidFill>
            <a:schemeClr val="accent3">
              <a:lumMod val="75000"/>
            </a:schemeClr>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dirty="0" err="1">
                <a:solidFill>
                  <a:schemeClr val="bg1"/>
                </a:solidFill>
              </a:rPr>
              <a:t>hidden_size</a:t>
            </a:r>
            <a:r>
              <a:rPr lang="en-US" dirty="0">
                <a:solidFill>
                  <a:schemeClr val="bg1"/>
                </a:solidFill>
              </a:rPr>
              <a:t> = </a:t>
            </a:r>
            <a:r>
              <a:rPr lang="en-US" dirty="0" err="1">
                <a:solidFill>
                  <a:schemeClr val="bg1"/>
                </a:solidFill>
              </a:rPr>
              <a:t>input_size</a:t>
            </a:r>
            <a:r>
              <a:rPr lang="en-US" dirty="0">
                <a:solidFill>
                  <a:schemeClr val="bg1"/>
                </a:solidFill>
              </a:rPr>
              <a:t> = 128, 256, 512, or 1024</a:t>
            </a:r>
          </a:p>
        </p:txBody>
      </p:sp>
    </p:spTree>
    <p:extLst>
      <p:ext uri="{BB962C8B-B14F-4D97-AF65-F5344CB8AC3E}">
        <p14:creationId xmlns:p14="http://schemas.microsoft.com/office/powerpoint/2010/main" val="29794360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B50129-F520-4D8F-87F9-A9DD01820628}"/>
              </a:ext>
            </a:extLst>
          </p:cNvPr>
          <p:cNvSpPr>
            <a:spLocks noGrp="1"/>
          </p:cNvSpPr>
          <p:nvPr>
            <p:ph type="title"/>
          </p:nvPr>
        </p:nvSpPr>
        <p:spPr/>
        <p:txBody>
          <a:bodyPr/>
          <a:lstStyle/>
          <a:p>
            <a:r>
              <a:rPr lang="en-US" dirty="0"/>
              <a:t>Network Architecture</a:t>
            </a:r>
          </a:p>
        </p:txBody>
      </p:sp>
      <p:sp>
        <p:nvSpPr>
          <p:cNvPr id="3" name="內容版面配置區 2">
            <a:extLst>
              <a:ext uri="{FF2B5EF4-FFF2-40B4-BE49-F238E27FC236}">
                <a16:creationId xmlns:a16="http://schemas.microsoft.com/office/drawing/2014/main" id="{4E85A02F-B484-4839-81DA-B809AFEF2C23}"/>
              </a:ext>
            </a:extLst>
          </p:cNvPr>
          <p:cNvSpPr>
            <a:spLocks noGrp="1"/>
          </p:cNvSpPr>
          <p:nvPr>
            <p:ph idx="1"/>
          </p:nvPr>
        </p:nvSpPr>
        <p:spPr/>
        <p:txBody>
          <a:bodyPr/>
          <a:lstStyle/>
          <a:p>
            <a:endParaRPr lang="en-US" dirty="0"/>
          </a:p>
        </p:txBody>
      </p:sp>
      <p:sp>
        <p:nvSpPr>
          <p:cNvPr id="4" name="投影片編號版面配置區 3">
            <a:extLst>
              <a:ext uri="{FF2B5EF4-FFF2-40B4-BE49-F238E27FC236}">
                <a16:creationId xmlns:a16="http://schemas.microsoft.com/office/drawing/2014/main" id="{4064EF3A-D792-4076-932F-C15CB8B2FD25}"/>
              </a:ext>
            </a:extLst>
          </p:cNvPr>
          <p:cNvSpPr>
            <a:spLocks noGrp="1"/>
          </p:cNvSpPr>
          <p:nvPr>
            <p:ph type="sldNum" sz="quarter" idx="12"/>
          </p:nvPr>
        </p:nvSpPr>
        <p:spPr/>
        <p:txBody>
          <a:bodyPr/>
          <a:lstStyle/>
          <a:p>
            <a:fld id="{E1EB6482-E8AD-494A-B82D-562298BE05A7}" type="slidenum">
              <a:rPr lang="zh-TW" altLang="en-US" smtClean="0"/>
              <a:pPr/>
              <a:t>42</a:t>
            </a:fld>
            <a:endParaRPr lang="zh-TW" altLang="en-US"/>
          </a:p>
        </p:txBody>
      </p:sp>
      <p:grpSp>
        <p:nvGrpSpPr>
          <p:cNvPr id="228" name="群組 227">
            <a:extLst>
              <a:ext uri="{FF2B5EF4-FFF2-40B4-BE49-F238E27FC236}">
                <a16:creationId xmlns:a16="http://schemas.microsoft.com/office/drawing/2014/main" id="{231C2CE2-738B-4248-936F-950D31787606}"/>
              </a:ext>
            </a:extLst>
          </p:cNvPr>
          <p:cNvGrpSpPr/>
          <p:nvPr/>
        </p:nvGrpSpPr>
        <p:grpSpPr>
          <a:xfrm>
            <a:off x="2485148" y="962189"/>
            <a:ext cx="4100551" cy="5280440"/>
            <a:chOff x="2488107" y="3023916"/>
            <a:chExt cx="943886" cy="1215479"/>
          </a:xfrm>
        </p:grpSpPr>
        <p:sp>
          <p:nvSpPr>
            <p:cNvPr id="115" name="橢圓 114">
              <a:extLst>
                <a:ext uri="{FF2B5EF4-FFF2-40B4-BE49-F238E27FC236}">
                  <a16:creationId xmlns:a16="http://schemas.microsoft.com/office/drawing/2014/main" id="{3E438FF8-594C-43DE-97CD-64C38D248CE1}"/>
                </a:ext>
              </a:extLst>
            </p:cNvPr>
            <p:cNvSpPr/>
            <p:nvPr/>
          </p:nvSpPr>
          <p:spPr>
            <a:xfrm>
              <a:off x="2492042" y="3023916"/>
              <a:ext cx="79096" cy="79096"/>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16" name="橢圓 115">
              <a:extLst>
                <a:ext uri="{FF2B5EF4-FFF2-40B4-BE49-F238E27FC236}">
                  <a16:creationId xmlns:a16="http://schemas.microsoft.com/office/drawing/2014/main" id="{51DF1F89-E657-4315-BEC6-769303DD3509}"/>
                </a:ext>
              </a:extLst>
            </p:cNvPr>
            <p:cNvSpPr/>
            <p:nvPr/>
          </p:nvSpPr>
          <p:spPr>
            <a:xfrm>
              <a:off x="2492042" y="3138856"/>
              <a:ext cx="79096" cy="79096"/>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17" name="橢圓 116">
              <a:extLst>
                <a:ext uri="{FF2B5EF4-FFF2-40B4-BE49-F238E27FC236}">
                  <a16:creationId xmlns:a16="http://schemas.microsoft.com/office/drawing/2014/main" id="{0AB82FC2-E0DC-4E19-B341-070C80AA0A67}"/>
                </a:ext>
              </a:extLst>
            </p:cNvPr>
            <p:cNvSpPr/>
            <p:nvPr/>
          </p:nvSpPr>
          <p:spPr>
            <a:xfrm>
              <a:off x="2490667" y="3253793"/>
              <a:ext cx="79096" cy="79096"/>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18" name="橢圓 117">
              <a:extLst>
                <a:ext uri="{FF2B5EF4-FFF2-40B4-BE49-F238E27FC236}">
                  <a16:creationId xmlns:a16="http://schemas.microsoft.com/office/drawing/2014/main" id="{3F08DB27-DEBF-405F-A3B4-5C0BF0D5258E}"/>
                </a:ext>
              </a:extLst>
            </p:cNvPr>
            <p:cNvSpPr/>
            <p:nvPr/>
          </p:nvSpPr>
          <p:spPr>
            <a:xfrm>
              <a:off x="2490667" y="3370506"/>
              <a:ext cx="79096" cy="79096"/>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19" name="橢圓 118">
              <a:extLst>
                <a:ext uri="{FF2B5EF4-FFF2-40B4-BE49-F238E27FC236}">
                  <a16:creationId xmlns:a16="http://schemas.microsoft.com/office/drawing/2014/main" id="{3A5E28DF-146A-4A79-AC94-4CCE0E3834ED}"/>
                </a:ext>
              </a:extLst>
            </p:cNvPr>
            <p:cNvSpPr/>
            <p:nvPr/>
          </p:nvSpPr>
          <p:spPr>
            <a:xfrm>
              <a:off x="2491564" y="3485132"/>
              <a:ext cx="79096" cy="79096"/>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20" name="橢圓 119">
              <a:extLst>
                <a:ext uri="{FF2B5EF4-FFF2-40B4-BE49-F238E27FC236}">
                  <a16:creationId xmlns:a16="http://schemas.microsoft.com/office/drawing/2014/main" id="{C4BF703B-5773-4499-87B2-0CCD0AACC0FE}"/>
                </a:ext>
              </a:extLst>
            </p:cNvPr>
            <p:cNvSpPr/>
            <p:nvPr/>
          </p:nvSpPr>
          <p:spPr>
            <a:xfrm>
              <a:off x="2491564" y="3597108"/>
              <a:ext cx="79096" cy="79096"/>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21" name="橢圓 120">
              <a:extLst>
                <a:ext uri="{FF2B5EF4-FFF2-40B4-BE49-F238E27FC236}">
                  <a16:creationId xmlns:a16="http://schemas.microsoft.com/office/drawing/2014/main" id="{070193E6-5E3D-40EC-8956-2105DA94A432}"/>
                </a:ext>
              </a:extLst>
            </p:cNvPr>
            <p:cNvSpPr/>
            <p:nvPr/>
          </p:nvSpPr>
          <p:spPr>
            <a:xfrm>
              <a:off x="2490667" y="3706487"/>
              <a:ext cx="79096" cy="79096"/>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22" name="橢圓 121">
              <a:extLst>
                <a:ext uri="{FF2B5EF4-FFF2-40B4-BE49-F238E27FC236}">
                  <a16:creationId xmlns:a16="http://schemas.microsoft.com/office/drawing/2014/main" id="{D72E9E37-0EA6-4491-BB06-829066F9B5A3}"/>
                </a:ext>
              </a:extLst>
            </p:cNvPr>
            <p:cNvSpPr/>
            <p:nvPr/>
          </p:nvSpPr>
          <p:spPr>
            <a:xfrm>
              <a:off x="2488107" y="3814533"/>
              <a:ext cx="79096" cy="79096"/>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23" name="橢圓 122">
              <a:extLst>
                <a:ext uri="{FF2B5EF4-FFF2-40B4-BE49-F238E27FC236}">
                  <a16:creationId xmlns:a16="http://schemas.microsoft.com/office/drawing/2014/main" id="{24F540B5-8810-43D4-8E6C-D3664491916F}"/>
                </a:ext>
              </a:extLst>
            </p:cNvPr>
            <p:cNvSpPr/>
            <p:nvPr/>
          </p:nvSpPr>
          <p:spPr>
            <a:xfrm>
              <a:off x="2491564" y="3930879"/>
              <a:ext cx="79096" cy="79096"/>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24" name="橢圓 123">
              <a:extLst>
                <a:ext uri="{FF2B5EF4-FFF2-40B4-BE49-F238E27FC236}">
                  <a16:creationId xmlns:a16="http://schemas.microsoft.com/office/drawing/2014/main" id="{B8F4DF38-7A62-4B19-A3BD-A32B8598FDEE}"/>
                </a:ext>
              </a:extLst>
            </p:cNvPr>
            <p:cNvSpPr/>
            <p:nvPr/>
          </p:nvSpPr>
          <p:spPr>
            <a:xfrm>
              <a:off x="2493962" y="4045589"/>
              <a:ext cx="79096" cy="79096"/>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25" name="橢圓 124">
              <a:extLst>
                <a:ext uri="{FF2B5EF4-FFF2-40B4-BE49-F238E27FC236}">
                  <a16:creationId xmlns:a16="http://schemas.microsoft.com/office/drawing/2014/main" id="{5BD1A00A-50B1-4004-A195-B935648071C8}"/>
                </a:ext>
              </a:extLst>
            </p:cNvPr>
            <p:cNvSpPr/>
            <p:nvPr/>
          </p:nvSpPr>
          <p:spPr>
            <a:xfrm>
              <a:off x="2491564" y="4160299"/>
              <a:ext cx="79096" cy="79096"/>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26" name="橢圓 125">
              <a:extLst>
                <a:ext uri="{FF2B5EF4-FFF2-40B4-BE49-F238E27FC236}">
                  <a16:creationId xmlns:a16="http://schemas.microsoft.com/office/drawing/2014/main" id="{931BE04B-A67B-42CA-8F79-0790AB25DD57}"/>
                </a:ext>
              </a:extLst>
            </p:cNvPr>
            <p:cNvSpPr/>
            <p:nvPr/>
          </p:nvSpPr>
          <p:spPr>
            <a:xfrm>
              <a:off x="2780277" y="3156957"/>
              <a:ext cx="79096" cy="7909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27" name="橢圓 126">
              <a:extLst>
                <a:ext uri="{FF2B5EF4-FFF2-40B4-BE49-F238E27FC236}">
                  <a16:creationId xmlns:a16="http://schemas.microsoft.com/office/drawing/2014/main" id="{1C0589E0-912C-4CD7-8057-DDEF0CCFADBA}"/>
                </a:ext>
              </a:extLst>
            </p:cNvPr>
            <p:cNvSpPr/>
            <p:nvPr/>
          </p:nvSpPr>
          <p:spPr>
            <a:xfrm>
              <a:off x="2782215" y="3335079"/>
              <a:ext cx="79096" cy="7909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28" name="橢圓 127">
              <a:extLst>
                <a:ext uri="{FF2B5EF4-FFF2-40B4-BE49-F238E27FC236}">
                  <a16:creationId xmlns:a16="http://schemas.microsoft.com/office/drawing/2014/main" id="{A1D70CE0-CE2B-4CEF-A7C9-5B99AF389BF3}"/>
                </a:ext>
              </a:extLst>
            </p:cNvPr>
            <p:cNvSpPr/>
            <p:nvPr/>
          </p:nvSpPr>
          <p:spPr>
            <a:xfrm>
              <a:off x="2780277" y="3513197"/>
              <a:ext cx="79096" cy="7909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29" name="橢圓 128">
              <a:extLst>
                <a:ext uri="{FF2B5EF4-FFF2-40B4-BE49-F238E27FC236}">
                  <a16:creationId xmlns:a16="http://schemas.microsoft.com/office/drawing/2014/main" id="{1BF33E93-129E-4C44-8B5C-8B76A1915552}"/>
                </a:ext>
              </a:extLst>
            </p:cNvPr>
            <p:cNvSpPr/>
            <p:nvPr/>
          </p:nvSpPr>
          <p:spPr>
            <a:xfrm>
              <a:off x="2780277" y="3691316"/>
              <a:ext cx="79096" cy="7909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30" name="橢圓 129">
              <a:extLst>
                <a:ext uri="{FF2B5EF4-FFF2-40B4-BE49-F238E27FC236}">
                  <a16:creationId xmlns:a16="http://schemas.microsoft.com/office/drawing/2014/main" id="{13EE2F0C-95FF-4D35-98A2-0C6D1441996B}"/>
                </a:ext>
              </a:extLst>
            </p:cNvPr>
            <p:cNvSpPr/>
            <p:nvPr/>
          </p:nvSpPr>
          <p:spPr>
            <a:xfrm>
              <a:off x="2780277" y="3869435"/>
              <a:ext cx="79096" cy="7909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31" name="橢圓 130">
              <a:extLst>
                <a:ext uri="{FF2B5EF4-FFF2-40B4-BE49-F238E27FC236}">
                  <a16:creationId xmlns:a16="http://schemas.microsoft.com/office/drawing/2014/main" id="{3D416CCE-1182-4002-B48A-046639391F70}"/>
                </a:ext>
              </a:extLst>
            </p:cNvPr>
            <p:cNvSpPr/>
            <p:nvPr/>
          </p:nvSpPr>
          <p:spPr>
            <a:xfrm>
              <a:off x="2780277" y="4047556"/>
              <a:ext cx="79096" cy="7909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132" name="直線接點 131">
              <a:extLst>
                <a:ext uri="{FF2B5EF4-FFF2-40B4-BE49-F238E27FC236}">
                  <a16:creationId xmlns:a16="http://schemas.microsoft.com/office/drawing/2014/main" id="{8AAC0236-F2DC-468C-9AA0-AA5770A7294C}"/>
                </a:ext>
              </a:extLst>
            </p:cNvPr>
            <p:cNvCxnSpPr>
              <a:cxnSpLocks/>
              <a:stCxn id="115" idx="6"/>
              <a:endCxn id="126" idx="2"/>
            </p:cNvCxnSpPr>
            <p:nvPr/>
          </p:nvCxnSpPr>
          <p:spPr>
            <a:xfrm>
              <a:off x="2571142" y="3063470"/>
              <a:ext cx="209140" cy="133041"/>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33" name="直線接點 132">
              <a:extLst>
                <a:ext uri="{FF2B5EF4-FFF2-40B4-BE49-F238E27FC236}">
                  <a16:creationId xmlns:a16="http://schemas.microsoft.com/office/drawing/2014/main" id="{FD9A74CC-8F54-40F2-B206-B15D3416AAC2}"/>
                </a:ext>
              </a:extLst>
            </p:cNvPr>
            <p:cNvCxnSpPr>
              <a:cxnSpLocks/>
              <a:stCxn id="116" idx="6"/>
              <a:endCxn id="127" idx="2"/>
            </p:cNvCxnSpPr>
            <p:nvPr/>
          </p:nvCxnSpPr>
          <p:spPr>
            <a:xfrm>
              <a:off x="2571141" y="3178407"/>
              <a:ext cx="211079" cy="196222"/>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34" name="直線接點 133">
              <a:extLst>
                <a:ext uri="{FF2B5EF4-FFF2-40B4-BE49-F238E27FC236}">
                  <a16:creationId xmlns:a16="http://schemas.microsoft.com/office/drawing/2014/main" id="{2DD5FBB5-F53B-49A9-9BD4-EA93D36C76F5}"/>
                </a:ext>
              </a:extLst>
            </p:cNvPr>
            <p:cNvCxnSpPr>
              <a:cxnSpLocks/>
              <a:stCxn id="115" idx="6"/>
              <a:endCxn id="128" idx="2"/>
            </p:cNvCxnSpPr>
            <p:nvPr/>
          </p:nvCxnSpPr>
          <p:spPr>
            <a:xfrm>
              <a:off x="2571142" y="3063468"/>
              <a:ext cx="209140" cy="489280"/>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35" name="直線接點 134">
              <a:extLst>
                <a:ext uri="{FF2B5EF4-FFF2-40B4-BE49-F238E27FC236}">
                  <a16:creationId xmlns:a16="http://schemas.microsoft.com/office/drawing/2014/main" id="{C076D75E-8E19-41B8-A5E4-5B567EF09B15}"/>
                </a:ext>
              </a:extLst>
            </p:cNvPr>
            <p:cNvCxnSpPr>
              <a:cxnSpLocks/>
              <a:stCxn id="115" idx="6"/>
              <a:endCxn id="127" idx="2"/>
            </p:cNvCxnSpPr>
            <p:nvPr/>
          </p:nvCxnSpPr>
          <p:spPr>
            <a:xfrm>
              <a:off x="2571141" y="3063472"/>
              <a:ext cx="211079" cy="311160"/>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36" name="直線接點 135">
              <a:extLst>
                <a:ext uri="{FF2B5EF4-FFF2-40B4-BE49-F238E27FC236}">
                  <a16:creationId xmlns:a16="http://schemas.microsoft.com/office/drawing/2014/main" id="{3A2BC255-0F4F-41B4-841D-F558F7EFBE94}"/>
                </a:ext>
              </a:extLst>
            </p:cNvPr>
            <p:cNvCxnSpPr>
              <a:cxnSpLocks/>
              <a:stCxn id="115" idx="6"/>
              <a:endCxn id="129" idx="2"/>
            </p:cNvCxnSpPr>
            <p:nvPr/>
          </p:nvCxnSpPr>
          <p:spPr>
            <a:xfrm>
              <a:off x="2571140" y="3063466"/>
              <a:ext cx="209140" cy="667399"/>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37" name="直線接點 136">
              <a:extLst>
                <a:ext uri="{FF2B5EF4-FFF2-40B4-BE49-F238E27FC236}">
                  <a16:creationId xmlns:a16="http://schemas.microsoft.com/office/drawing/2014/main" id="{2D0AB882-53ED-446D-B4AA-121E3E055290}"/>
                </a:ext>
              </a:extLst>
            </p:cNvPr>
            <p:cNvCxnSpPr>
              <a:cxnSpLocks/>
              <a:stCxn id="115" idx="6"/>
              <a:endCxn id="130" idx="2"/>
            </p:cNvCxnSpPr>
            <p:nvPr/>
          </p:nvCxnSpPr>
          <p:spPr>
            <a:xfrm>
              <a:off x="2571140" y="3063464"/>
              <a:ext cx="209140" cy="845519"/>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38" name="直線接點 137">
              <a:extLst>
                <a:ext uri="{FF2B5EF4-FFF2-40B4-BE49-F238E27FC236}">
                  <a16:creationId xmlns:a16="http://schemas.microsoft.com/office/drawing/2014/main" id="{E98421FD-AD50-47F0-B4CE-5E0FD9802A97}"/>
                </a:ext>
              </a:extLst>
            </p:cNvPr>
            <p:cNvCxnSpPr>
              <a:cxnSpLocks/>
              <a:stCxn id="115" idx="6"/>
              <a:endCxn id="131" idx="2"/>
            </p:cNvCxnSpPr>
            <p:nvPr/>
          </p:nvCxnSpPr>
          <p:spPr>
            <a:xfrm>
              <a:off x="2571140" y="3063464"/>
              <a:ext cx="209140" cy="1023638"/>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39" name="直線接點 138">
              <a:extLst>
                <a:ext uri="{FF2B5EF4-FFF2-40B4-BE49-F238E27FC236}">
                  <a16:creationId xmlns:a16="http://schemas.microsoft.com/office/drawing/2014/main" id="{E0104666-2A4D-4ED2-AC2C-4D53046174D2}"/>
                </a:ext>
              </a:extLst>
            </p:cNvPr>
            <p:cNvCxnSpPr>
              <a:cxnSpLocks/>
              <a:stCxn id="116" idx="6"/>
              <a:endCxn id="126" idx="2"/>
            </p:cNvCxnSpPr>
            <p:nvPr/>
          </p:nvCxnSpPr>
          <p:spPr>
            <a:xfrm>
              <a:off x="2571142" y="3178402"/>
              <a:ext cx="209140" cy="18103"/>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40" name="直線接點 139">
              <a:extLst>
                <a:ext uri="{FF2B5EF4-FFF2-40B4-BE49-F238E27FC236}">
                  <a16:creationId xmlns:a16="http://schemas.microsoft.com/office/drawing/2014/main" id="{096DD948-E18E-4CE0-8C72-EF9485323601}"/>
                </a:ext>
              </a:extLst>
            </p:cNvPr>
            <p:cNvCxnSpPr>
              <a:cxnSpLocks/>
              <a:stCxn id="116" idx="6"/>
              <a:endCxn id="128" idx="2"/>
            </p:cNvCxnSpPr>
            <p:nvPr/>
          </p:nvCxnSpPr>
          <p:spPr>
            <a:xfrm>
              <a:off x="2571142" y="3178406"/>
              <a:ext cx="209140" cy="374343"/>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41" name="直線接點 140">
              <a:extLst>
                <a:ext uri="{FF2B5EF4-FFF2-40B4-BE49-F238E27FC236}">
                  <a16:creationId xmlns:a16="http://schemas.microsoft.com/office/drawing/2014/main" id="{89316B14-2250-4B49-ADA9-CDE26AE56739}"/>
                </a:ext>
              </a:extLst>
            </p:cNvPr>
            <p:cNvCxnSpPr>
              <a:cxnSpLocks/>
              <a:stCxn id="116" idx="6"/>
              <a:endCxn id="129" idx="2"/>
            </p:cNvCxnSpPr>
            <p:nvPr/>
          </p:nvCxnSpPr>
          <p:spPr>
            <a:xfrm>
              <a:off x="2571140" y="3178411"/>
              <a:ext cx="209140" cy="552461"/>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42" name="直線接點 141">
              <a:extLst>
                <a:ext uri="{FF2B5EF4-FFF2-40B4-BE49-F238E27FC236}">
                  <a16:creationId xmlns:a16="http://schemas.microsoft.com/office/drawing/2014/main" id="{12885ECC-8570-4096-AA94-E3625BFF5922}"/>
                </a:ext>
              </a:extLst>
            </p:cNvPr>
            <p:cNvCxnSpPr>
              <a:cxnSpLocks/>
              <a:stCxn id="116" idx="6"/>
              <a:endCxn id="130" idx="2"/>
            </p:cNvCxnSpPr>
            <p:nvPr/>
          </p:nvCxnSpPr>
          <p:spPr>
            <a:xfrm>
              <a:off x="2571140" y="3178409"/>
              <a:ext cx="209140" cy="730578"/>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43" name="直線接點 142">
              <a:extLst>
                <a:ext uri="{FF2B5EF4-FFF2-40B4-BE49-F238E27FC236}">
                  <a16:creationId xmlns:a16="http://schemas.microsoft.com/office/drawing/2014/main" id="{0895F906-D3A7-4708-8A57-DC62C4317DAE}"/>
                </a:ext>
              </a:extLst>
            </p:cNvPr>
            <p:cNvCxnSpPr>
              <a:cxnSpLocks/>
              <a:stCxn id="116" idx="6"/>
              <a:endCxn id="131" idx="2"/>
            </p:cNvCxnSpPr>
            <p:nvPr/>
          </p:nvCxnSpPr>
          <p:spPr>
            <a:xfrm>
              <a:off x="2571140" y="3178403"/>
              <a:ext cx="209140" cy="908699"/>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44" name="直線接點 143">
              <a:extLst>
                <a:ext uri="{FF2B5EF4-FFF2-40B4-BE49-F238E27FC236}">
                  <a16:creationId xmlns:a16="http://schemas.microsoft.com/office/drawing/2014/main" id="{76C6AFB6-C9AD-496D-8C42-F734AABD32F3}"/>
                </a:ext>
              </a:extLst>
            </p:cNvPr>
            <p:cNvCxnSpPr>
              <a:cxnSpLocks/>
              <a:stCxn id="117" idx="6"/>
              <a:endCxn id="126" idx="2"/>
            </p:cNvCxnSpPr>
            <p:nvPr/>
          </p:nvCxnSpPr>
          <p:spPr>
            <a:xfrm flipV="1">
              <a:off x="2569761" y="3196505"/>
              <a:ext cx="210515" cy="96837"/>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45" name="直線接點 144">
              <a:extLst>
                <a:ext uri="{FF2B5EF4-FFF2-40B4-BE49-F238E27FC236}">
                  <a16:creationId xmlns:a16="http://schemas.microsoft.com/office/drawing/2014/main" id="{844C7B25-32E2-4A0F-A219-629CC8134FB0}"/>
                </a:ext>
              </a:extLst>
            </p:cNvPr>
            <p:cNvCxnSpPr>
              <a:cxnSpLocks/>
              <a:stCxn id="117" idx="6"/>
              <a:endCxn id="127" idx="2"/>
            </p:cNvCxnSpPr>
            <p:nvPr/>
          </p:nvCxnSpPr>
          <p:spPr>
            <a:xfrm>
              <a:off x="2569760" y="3293342"/>
              <a:ext cx="212454" cy="81283"/>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46" name="直線接點 145">
              <a:extLst>
                <a:ext uri="{FF2B5EF4-FFF2-40B4-BE49-F238E27FC236}">
                  <a16:creationId xmlns:a16="http://schemas.microsoft.com/office/drawing/2014/main" id="{D27BDA11-A093-4523-9995-D1231F095A49}"/>
                </a:ext>
              </a:extLst>
            </p:cNvPr>
            <p:cNvCxnSpPr>
              <a:cxnSpLocks/>
              <a:stCxn id="117" idx="6"/>
              <a:endCxn id="128" idx="2"/>
            </p:cNvCxnSpPr>
            <p:nvPr/>
          </p:nvCxnSpPr>
          <p:spPr>
            <a:xfrm>
              <a:off x="2569761" y="3293340"/>
              <a:ext cx="210515" cy="259403"/>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47" name="直線接點 146">
              <a:extLst>
                <a:ext uri="{FF2B5EF4-FFF2-40B4-BE49-F238E27FC236}">
                  <a16:creationId xmlns:a16="http://schemas.microsoft.com/office/drawing/2014/main" id="{E4549362-5561-4753-8BBD-785E10CD696F}"/>
                </a:ext>
              </a:extLst>
            </p:cNvPr>
            <p:cNvCxnSpPr>
              <a:cxnSpLocks/>
              <a:stCxn id="117" idx="6"/>
              <a:endCxn id="129" idx="2"/>
            </p:cNvCxnSpPr>
            <p:nvPr/>
          </p:nvCxnSpPr>
          <p:spPr>
            <a:xfrm>
              <a:off x="2569769" y="3293339"/>
              <a:ext cx="210514" cy="437523"/>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48" name="直線接點 147">
              <a:extLst>
                <a:ext uri="{FF2B5EF4-FFF2-40B4-BE49-F238E27FC236}">
                  <a16:creationId xmlns:a16="http://schemas.microsoft.com/office/drawing/2014/main" id="{92CD7B7D-A48C-4DB2-8CCE-5E80EDFD9623}"/>
                </a:ext>
              </a:extLst>
            </p:cNvPr>
            <p:cNvCxnSpPr>
              <a:cxnSpLocks/>
              <a:stCxn id="117" idx="6"/>
              <a:endCxn id="130" idx="2"/>
            </p:cNvCxnSpPr>
            <p:nvPr/>
          </p:nvCxnSpPr>
          <p:spPr>
            <a:xfrm>
              <a:off x="2569769" y="3293347"/>
              <a:ext cx="210514" cy="615641"/>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49" name="直線接點 148">
              <a:extLst>
                <a:ext uri="{FF2B5EF4-FFF2-40B4-BE49-F238E27FC236}">
                  <a16:creationId xmlns:a16="http://schemas.microsoft.com/office/drawing/2014/main" id="{4E833170-CC72-4F02-B6AE-6012AEA659EE}"/>
                </a:ext>
              </a:extLst>
            </p:cNvPr>
            <p:cNvCxnSpPr>
              <a:cxnSpLocks/>
              <a:stCxn id="117" idx="6"/>
              <a:endCxn id="131" idx="2"/>
            </p:cNvCxnSpPr>
            <p:nvPr/>
          </p:nvCxnSpPr>
          <p:spPr>
            <a:xfrm>
              <a:off x="2569769" y="3293347"/>
              <a:ext cx="210514" cy="793761"/>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50" name="直線接點 149">
              <a:extLst>
                <a:ext uri="{FF2B5EF4-FFF2-40B4-BE49-F238E27FC236}">
                  <a16:creationId xmlns:a16="http://schemas.microsoft.com/office/drawing/2014/main" id="{F9B0FACD-852F-42FB-B43C-C4D010492E69}"/>
                </a:ext>
              </a:extLst>
            </p:cNvPr>
            <p:cNvCxnSpPr>
              <a:cxnSpLocks/>
              <a:stCxn id="118" idx="6"/>
              <a:endCxn id="126" idx="2"/>
            </p:cNvCxnSpPr>
            <p:nvPr/>
          </p:nvCxnSpPr>
          <p:spPr>
            <a:xfrm flipV="1">
              <a:off x="2569761" y="3196510"/>
              <a:ext cx="210515" cy="213551"/>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51" name="直線接點 150">
              <a:extLst>
                <a:ext uri="{FF2B5EF4-FFF2-40B4-BE49-F238E27FC236}">
                  <a16:creationId xmlns:a16="http://schemas.microsoft.com/office/drawing/2014/main" id="{F97911D1-7346-4EC3-93B3-6B47B9C1E562}"/>
                </a:ext>
              </a:extLst>
            </p:cNvPr>
            <p:cNvCxnSpPr>
              <a:cxnSpLocks/>
              <a:stCxn id="118" idx="6"/>
              <a:endCxn id="127" idx="2"/>
            </p:cNvCxnSpPr>
            <p:nvPr/>
          </p:nvCxnSpPr>
          <p:spPr>
            <a:xfrm flipV="1">
              <a:off x="2569763" y="3374623"/>
              <a:ext cx="212454" cy="35430"/>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52" name="直線接點 151">
              <a:extLst>
                <a:ext uri="{FF2B5EF4-FFF2-40B4-BE49-F238E27FC236}">
                  <a16:creationId xmlns:a16="http://schemas.microsoft.com/office/drawing/2014/main" id="{5DA01A7E-E810-4E55-80A8-6918F58A7F5A}"/>
                </a:ext>
              </a:extLst>
            </p:cNvPr>
            <p:cNvCxnSpPr>
              <a:cxnSpLocks/>
              <a:stCxn id="118" idx="6"/>
              <a:endCxn id="128" idx="2"/>
            </p:cNvCxnSpPr>
            <p:nvPr/>
          </p:nvCxnSpPr>
          <p:spPr>
            <a:xfrm>
              <a:off x="2569761" y="3410052"/>
              <a:ext cx="210515" cy="142690"/>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53" name="直線接點 152">
              <a:extLst>
                <a:ext uri="{FF2B5EF4-FFF2-40B4-BE49-F238E27FC236}">
                  <a16:creationId xmlns:a16="http://schemas.microsoft.com/office/drawing/2014/main" id="{3DF105FC-CAD0-4A92-8DAD-1AAC82D879C5}"/>
                </a:ext>
              </a:extLst>
            </p:cNvPr>
            <p:cNvCxnSpPr>
              <a:cxnSpLocks/>
              <a:stCxn id="118" idx="6"/>
              <a:endCxn id="129" idx="2"/>
            </p:cNvCxnSpPr>
            <p:nvPr/>
          </p:nvCxnSpPr>
          <p:spPr>
            <a:xfrm>
              <a:off x="2569761" y="3410058"/>
              <a:ext cx="210515" cy="320809"/>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54" name="直線接點 153">
              <a:extLst>
                <a:ext uri="{FF2B5EF4-FFF2-40B4-BE49-F238E27FC236}">
                  <a16:creationId xmlns:a16="http://schemas.microsoft.com/office/drawing/2014/main" id="{DB95CB5E-BFBE-4912-AEE5-ACFE8323ABFC}"/>
                </a:ext>
              </a:extLst>
            </p:cNvPr>
            <p:cNvCxnSpPr>
              <a:cxnSpLocks/>
              <a:stCxn id="118" idx="6"/>
              <a:endCxn id="130" idx="2"/>
            </p:cNvCxnSpPr>
            <p:nvPr/>
          </p:nvCxnSpPr>
          <p:spPr>
            <a:xfrm>
              <a:off x="2569761" y="3410052"/>
              <a:ext cx="210515" cy="498927"/>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55" name="直線接點 154">
              <a:extLst>
                <a:ext uri="{FF2B5EF4-FFF2-40B4-BE49-F238E27FC236}">
                  <a16:creationId xmlns:a16="http://schemas.microsoft.com/office/drawing/2014/main" id="{D51BDDF1-823F-45FC-BDAD-A9E0753D9E8C}"/>
                </a:ext>
              </a:extLst>
            </p:cNvPr>
            <p:cNvCxnSpPr>
              <a:cxnSpLocks/>
              <a:stCxn id="118" idx="6"/>
              <a:endCxn id="131" idx="2"/>
            </p:cNvCxnSpPr>
            <p:nvPr/>
          </p:nvCxnSpPr>
          <p:spPr>
            <a:xfrm>
              <a:off x="2569761" y="3410056"/>
              <a:ext cx="210515" cy="677048"/>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56" name="直線接點 155">
              <a:extLst>
                <a:ext uri="{FF2B5EF4-FFF2-40B4-BE49-F238E27FC236}">
                  <a16:creationId xmlns:a16="http://schemas.microsoft.com/office/drawing/2014/main" id="{5BCE3F4F-0415-4B27-A6DC-D8D4DD68BFC4}"/>
                </a:ext>
              </a:extLst>
            </p:cNvPr>
            <p:cNvCxnSpPr>
              <a:cxnSpLocks/>
              <a:stCxn id="119" idx="6"/>
              <a:endCxn id="126" idx="2"/>
            </p:cNvCxnSpPr>
            <p:nvPr/>
          </p:nvCxnSpPr>
          <p:spPr>
            <a:xfrm flipV="1">
              <a:off x="2570664" y="3196503"/>
              <a:ext cx="209618" cy="328174"/>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57" name="直線接點 156">
              <a:extLst>
                <a:ext uri="{FF2B5EF4-FFF2-40B4-BE49-F238E27FC236}">
                  <a16:creationId xmlns:a16="http://schemas.microsoft.com/office/drawing/2014/main" id="{45874153-EAC0-4CE8-9854-36C867664273}"/>
                </a:ext>
              </a:extLst>
            </p:cNvPr>
            <p:cNvCxnSpPr>
              <a:cxnSpLocks/>
              <a:stCxn id="119" idx="6"/>
              <a:endCxn id="127" idx="2"/>
            </p:cNvCxnSpPr>
            <p:nvPr/>
          </p:nvCxnSpPr>
          <p:spPr>
            <a:xfrm flipV="1">
              <a:off x="2570659" y="3374632"/>
              <a:ext cx="211556" cy="150055"/>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58" name="直線接點 157">
              <a:extLst>
                <a:ext uri="{FF2B5EF4-FFF2-40B4-BE49-F238E27FC236}">
                  <a16:creationId xmlns:a16="http://schemas.microsoft.com/office/drawing/2014/main" id="{4E2FEF50-B54E-45DA-9C73-CDF8750F2613}"/>
                </a:ext>
              </a:extLst>
            </p:cNvPr>
            <p:cNvCxnSpPr>
              <a:cxnSpLocks/>
              <a:stCxn id="119" idx="6"/>
              <a:endCxn id="128" idx="2"/>
            </p:cNvCxnSpPr>
            <p:nvPr/>
          </p:nvCxnSpPr>
          <p:spPr>
            <a:xfrm>
              <a:off x="2570664" y="3524680"/>
              <a:ext cx="209618" cy="28063"/>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59" name="直線接點 158">
              <a:extLst>
                <a:ext uri="{FF2B5EF4-FFF2-40B4-BE49-F238E27FC236}">
                  <a16:creationId xmlns:a16="http://schemas.microsoft.com/office/drawing/2014/main" id="{A7FC63FD-3403-4843-BBE1-6B182365B243}"/>
                </a:ext>
              </a:extLst>
            </p:cNvPr>
            <p:cNvCxnSpPr>
              <a:cxnSpLocks/>
              <a:stCxn id="119" idx="6"/>
              <a:endCxn id="129" idx="2"/>
            </p:cNvCxnSpPr>
            <p:nvPr/>
          </p:nvCxnSpPr>
          <p:spPr>
            <a:xfrm>
              <a:off x="2570664" y="3524683"/>
              <a:ext cx="209618" cy="206183"/>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60" name="直線接點 159">
              <a:extLst>
                <a:ext uri="{FF2B5EF4-FFF2-40B4-BE49-F238E27FC236}">
                  <a16:creationId xmlns:a16="http://schemas.microsoft.com/office/drawing/2014/main" id="{1B7298ED-2A61-4F7B-903C-2BAC55098907}"/>
                </a:ext>
              </a:extLst>
            </p:cNvPr>
            <p:cNvCxnSpPr>
              <a:cxnSpLocks/>
              <a:stCxn id="119" idx="6"/>
              <a:endCxn id="130" idx="2"/>
            </p:cNvCxnSpPr>
            <p:nvPr/>
          </p:nvCxnSpPr>
          <p:spPr>
            <a:xfrm>
              <a:off x="2570664" y="3524686"/>
              <a:ext cx="209618" cy="384304"/>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61" name="直線接點 160">
              <a:extLst>
                <a:ext uri="{FF2B5EF4-FFF2-40B4-BE49-F238E27FC236}">
                  <a16:creationId xmlns:a16="http://schemas.microsoft.com/office/drawing/2014/main" id="{B50191AB-1C94-4FD8-BC03-12B5344F0E03}"/>
                </a:ext>
              </a:extLst>
            </p:cNvPr>
            <p:cNvCxnSpPr>
              <a:cxnSpLocks/>
              <a:stCxn id="119" idx="6"/>
              <a:endCxn id="131" idx="2"/>
            </p:cNvCxnSpPr>
            <p:nvPr/>
          </p:nvCxnSpPr>
          <p:spPr>
            <a:xfrm>
              <a:off x="2570664" y="3524685"/>
              <a:ext cx="209618" cy="562421"/>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62" name="直線接點 161">
              <a:extLst>
                <a:ext uri="{FF2B5EF4-FFF2-40B4-BE49-F238E27FC236}">
                  <a16:creationId xmlns:a16="http://schemas.microsoft.com/office/drawing/2014/main" id="{D8268A64-48A2-4FB4-8F91-7B9236CF8629}"/>
                </a:ext>
              </a:extLst>
            </p:cNvPr>
            <p:cNvCxnSpPr>
              <a:cxnSpLocks/>
              <a:stCxn id="120" idx="6"/>
              <a:endCxn id="126" idx="2"/>
            </p:cNvCxnSpPr>
            <p:nvPr/>
          </p:nvCxnSpPr>
          <p:spPr>
            <a:xfrm flipV="1">
              <a:off x="2570664" y="3196510"/>
              <a:ext cx="209618" cy="440149"/>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63" name="直線接點 162">
              <a:extLst>
                <a:ext uri="{FF2B5EF4-FFF2-40B4-BE49-F238E27FC236}">
                  <a16:creationId xmlns:a16="http://schemas.microsoft.com/office/drawing/2014/main" id="{552BB0FA-F07C-440E-8087-EEE3097846DB}"/>
                </a:ext>
              </a:extLst>
            </p:cNvPr>
            <p:cNvCxnSpPr>
              <a:cxnSpLocks/>
              <a:stCxn id="120" idx="6"/>
              <a:endCxn id="127" idx="2"/>
            </p:cNvCxnSpPr>
            <p:nvPr/>
          </p:nvCxnSpPr>
          <p:spPr>
            <a:xfrm flipV="1">
              <a:off x="2570659" y="3374628"/>
              <a:ext cx="211556" cy="262032"/>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64" name="直線接點 163">
              <a:extLst>
                <a:ext uri="{FF2B5EF4-FFF2-40B4-BE49-F238E27FC236}">
                  <a16:creationId xmlns:a16="http://schemas.microsoft.com/office/drawing/2014/main" id="{C2D7BAAF-A4AD-4B20-8D4C-06465EA5B690}"/>
                </a:ext>
              </a:extLst>
            </p:cNvPr>
            <p:cNvCxnSpPr>
              <a:cxnSpLocks/>
              <a:stCxn id="120" idx="6"/>
              <a:endCxn id="128" idx="2"/>
            </p:cNvCxnSpPr>
            <p:nvPr/>
          </p:nvCxnSpPr>
          <p:spPr>
            <a:xfrm flipV="1">
              <a:off x="2570664" y="3552742"/>
              <a:ext cx="209618" cy="83913"/>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65" name="直線接點 164">
              <a:extLst>
                <a:ext uri="{FF2B5EF4-FFF2-40B4-BE49-F238E27FC236}">
                  <a16:creationId xmlns:a16="http://schemas.microsoft.com/office/drawing/2014/main" id="{9281FA5A-7A23-4EF1-B92A-3D54C31A4340}"/>
                </a:ext>
              </a:extLst>
            </p:cNvPr>
            <p:cNvCxnSpPr>
              <a:cxnSpLocks/>
              <a:stCxn id="120" idx="6"/>
              <a:endCxn id="129" idx="2"/>
            </p:cNvCxnSpPr>
            <p:nvPr/>
          </p:nvCxnSpPr>
          <p:spPr>
            <a:xfrm>
              <a:off x="2570664" y="3636661"/>
              <a:ext cx="209618" cy="94208"/>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66" name="直線接點 165">
              <a:extLst>
                <a:ext uri="{FF2B5EF4-FFF2-40B4-BE49-F238E27FC236}">
                  <a16:creationId xmlns:a16="http://schemas.microsoft.com/office/drawing/2014/main" id="{0962F956-DEB7-40A2-8257-D956F97B3FCC}"/>
                </a:ext>
              </a:extLst>
            </p:cNvPr>
            <p:cNvCxnSpPr>
              <a:cxnSpLocks/>
              <a:stCxn id="120" idx="6"/>
              <a:endCxn id="130" idx="2"/>
            </p:cNvCxnSpPr>
            <p:nvPr/>
          </p:nvCxnSpPr>
          <p:spPr>
            <a:xfrm>
              <a:off x="2570664" y="3636661"/>
              <a:ext cx="209618" cy="272328"/>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67" name="直線接點 166">
              <a:extLst>
                <a:ext uri="{FF2B5EF4-FFF2-40B4-BE49-F238E27FC236}">
                  <a16:creationId xmlns:a16="http://schemas.microsoft.com/office/drawing/2014/main" id="{1B17EF1B-CAD8-4213-91B1-3FB21BDC2E75}"/>
                </a:ext>
              </a:extLst>
            </p:cNvPr>
            <p:cNvCxnSpPr>
              <a:cxnSpLocks/>
              <a:stCxn id="120" idx="6"/>
              <a:endCxn id="131" idx="2"/>
            </p:cNvCxnSpPr>
            <p:nvPr/>
          </p:nvCxnSpPr>
          <p:spPr>
            <a:xfrm>
              <a:off x="2570664" y="3636654"/>
              <a:ext cx="209618" cy="450447"/>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68" name="直線接點 167">
              <a:extLst>
                <a:ext uri="{FF2B5EF4-FFF2-40B4-BE49-F238E27FC236}">
                  <a16:creationId xmlns:a16="http://schemas.microsoft.com/office/drawing/2014/main" id="{79203E21-E205-4545-8DFB-DE594F384F4A}"/>
                </a:ext>
              </a:extLst>
            </p:cNvPr>
            <p:cNvCxnSpPr>
              <a:cxnSpLocks/>
              <a:stCxn id="121" idx="6"/>
              <a:endCxn id="126" idx="2"/>
            </p:cNvCxnSpPr>
            <p:nvPr/>
          </p:nvCxnSpPr>
          <p:spPr>
            <a:xfrm flipV="1">
              <a:off x="2569761" y="3196514"/>
              <a:ext cx="210515" cy="549528"/>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69" name="直線接點 168">
              <a:extLst>
                <a:ext uri="{FF2B5EF4-FFF2-40B4-BE49-F238E27FC236}">
                  <a16:creationId xmlns:a16="http://schemas.microsoft.com/office/drawing/2014/main" id="{91FC1167-9197-4097-BB0E-2ADFE90027D9}"/>
                </a:ext>
              </a:extLst>
            </p:cNvPr>
            <p:cNvCxnSpPr>
              <a:cxnSpLocks/>
              <a:stCxn id="121" idx="6"/>
              <a:endCxn id="127" idx="2"/>
            </p:cNvCxnSpPr>
            <p:nvPr/>
          </p:nvCxnSpPr>
          <p:spPr>
            <a:xfrm flipV="1">
              <a:off x="2569763" y="3374622"/>
              <a:ext cx="212454" cy="371410"/>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70" name="直線接點 169">
              <a:extLst>
                <a:ext uri="{FF2B5EF4-FFF2-40B4-BE49-F238E27FC236}">
                  <a16:creationId xmlns:a16="http://schemas.microsoft.com/office/drawing/2014/main" id="{BF9536D0-B562-457C-9793-ABF4948D512E}"/>
                </a:ext>
              </a:extLst>
            </p:cNvPr>
            <p:cNvCxnSpPr>
              <a:cxnSpLocks/>
              <a:stCxn id="121" idx="6"/>
              <a:endCxn id="128" idx="2"/>
            </p:cNvCxnSpPr>
            <p:nvPr/>
          </p:nvCxnSpPr>
          <p:spPr>
            <a:xfrm flipV="1">
              <a:off x="2569761" y="3552752"/>
              <a:ext cx="210515" cy="193289"/>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71" name="直線接點 170">
              <a:extLst>
                <a:ext uri="{FF2B5EF4-FFF2-40B4-BE49-F238E27FC236}">
                  <a16:creationId xmlns:a16="http://schemas.microsoft.com/office/drawing/2014/main" id="{3A7204D5-EBF5-415B-AC6F-003EE29D5B96}"/>
                </a:ext>
              </a:extLst>
            </p:cNvPr>
            <p:cNvCxnSpPr>
              <a:cxnSpLocks/>
              <a:stCxn id="121" idx="6"/>
              <a:endCxn id="129" idx="2"/>
            </p:cNvCxnSpPr>
            <p:nvPr/>
          </p:nvCxnSpPr>
          <p:spPr>
            <a:xfrm flipV="1">
              <a:off x="2569761" y="3730863"/>
              <a:ext cx="210515" cy="15170"/>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72" name="直線接點 171">
              <a:extLst>
                <a:ext uri="{FF2B5EF4-FFF2-40B4-BE49-F238E27FC236}">
                  <a16:creationId xmlns:a16="http://schemas.microsoft.com/office/drawing/2014/main" id="{66CCB50B-A1A2-41C3-A912-37B5D0C35312}"/>
                </a:ext>
              </a:extLst>
            </p:cNvPr>
            <p:cNvCxnSpPr>
              <a:cxnSpLocks/>
              <a:stCxn id="121" idx="6"/>
              <a:endCxn id="130" idx="2"/>
            </p:cNvCxnSpPr>
            <p:nvPr/>
          </p:nvCxnSpPr>
          <p:spPr>
            <a:xfrm>
              <a:off x="2569761" y="3746034"/>
              <a:ext cx="210515" cy="162950"/>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73" name="直線接點 172">
              <a:extLst>
                <a:ext uri="{FF2B5EF4-FFF2-40B4-BE49-F238E27FC236}">
                  <a16:creationId xmlns:a16="http://schemas.microsoft.com/office/drawing/2014/main" id="{C8C9D4E1-441F-4AC9-93D8-2614BA7C5900}"/>
                </a:ext>
              </a:extLst>
            </p:cNvPr>
            <p:cNvCxnSpPr>
              <a:cxnSpLocks/>
              <a:stCxn id="121" idx="6"/>
              <a:endCxn id="131" idx="2"/>
            </p:cNvCxnSpPr>
            <p:nvPr/>
          </p:nvCxnSpPr>
          <p:spPr>
            <a:xfrm>
              <a:off x="2569761" y="3746041"/>
              <a:ext cx="210515" cy="341068"/>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74" name="直線接點 173">
              <a:extLst>
                <a:ext uri="{FF2B5EF4-FFF2-40B4-BE49-F238E27FC236}">
                  <a16:creationId xmlns:a16="http://schemas.microsoft.com/office/drawing/2014/main" id="{DB546904-8F1E-47A6-B79D-1E12E5BE6ADF}"/>
                </a:ext>
              </a:extLst>
            </p:cNvPr>
            <p:cNvCxnSpPr>
              <a:cxnSpLocks/>
              <a:stCxn id="122" idx="6"/>
              <a:endCxn id="126" idx="2"/>
            </p:cNvCxnSpPr>
            <p:nvPr/>
          </p:nvCxnSpPr>
          <p:spPr>
            <a:xfrm flipV="1">
              <a:off x="2567204" y="3196505"/>
              <a:ext cx="213074" cy="657575"/>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75" name="直線接點 174">
              <a:extLst>
                <a:ext uri="{FF2B5EF4-FFF2-40B4-BE49-F238E27FC236}">
                  <a16:creationId xmlns:a16="http://schemas.microsoft.com/office/drawing/2014/main" id="{26AA2AC7-F667-4454-8B2E-B9282429696A}"/>
                </a:ext>
              </a:extLst>
            </p:cNvPr>
            <p:cNvCxnSpPr>
              <a:cxnSpLocks/>
              <a:stCxn id="122" idx="6"/>
              <a:endCxn id="127" idx="2"/>
            </p:cNvCxnSpPr>
            <p:nvPr/>
          </p:nvCxnSpPr>
          <p:spPr>
            <a:xfrm flipV="1">
              <a:off x="2567202" y="3374632"/>
              <a:ext cx="215013" cy="479457"/>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76" name="直線接點 175">
              <a:extLst>
                <a:ext uri="{FF2B5EF4-FFF2-40B4-BE49-F238E27FC236}">
                  <a16:creationId xmlns:a16="http://schemas.microsoft.com/office/drawing/2014/main" id="{48B5E67C-68F6-4946-BBF1-0C8E58CE79FE}"/>
                </a:ext>
              </a:extLst>
            </p:cNvPr>
            <p:cNvCxnSpPr>
              <a:cxnSpLocks/>
              <a:stCxn id="122" idx="6"/>
              <a:endCxn id="128" idx="2"/>
            </p:cNvCxnSpPr>
            <p:nvPr/>
          </p:nvCxnSpPr>
          <p:spPr>
            <a:xfrm flipV="1">
              <a:off x="2567204" y="3552749"/>
              <a:ext cx="213074" cy="301337"/>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77" name="直線接點 176">
              <a:extLst>
                <a:ext uri="{FF2B5EF4-FFF2-40B4-BE49-F238E27FC236}">
                  <a16:creationId xmlns:a16="http://schemas.microsoft.com/office/drawing/2014/main" id="{9A6A7303-6199-4089-96E4-ACF8290A19BE}"/>
                </a:ext>
              </a:extLst>
            </p:cNvPr>
            <p:cNvCxnSpPr>
              <a:cxnSpLocks/>
              <a:stCxn id="122" idx="6"/>
              <a:endCxn id="129" idx="2"/>
            </p:cNvCxnSpPr>
            <p:nvPr/>
          </p:nvCxnSpPr>
          <p:spPr>
            <a:xfrm flipV="1">
              <a:off x="2567200" y="3730863"/>
              <a:ext cx="213074" cy="123216"/>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78" name="直線接點 177">
              <a:extLst>
                <a:ext uri="{FF2B5EF4-FFF2-40B4-BE49-F238E27FC236}">
                  <a16:creationId xmlns:a16="http://schemas.microsoft.com/office/drawing/2014/main" id="{482A5FE6-9FB7-4064-8B2B-47E9B7B6713F}"/>
                </a:ext>
              </a:extLst>
            </p:cNvPr>
            <p:cNvCxnSpPr>
              <a:cxnSpLocks/>
              <a:stCxn id="122" idx="6"/>
              <a:endCxn id="130" idx="2"/>
            </p:cNvCxnSpPr>
            <p:nvPr/>
          </p:nvCxnSpPr>
          <p:spPr>
            <a:xfrm>
              <a:off x="2567200" y="3854086"/>
              <a:ext cx="213074" cy="54903"/>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79" name="直線接點 178">
              <a:extLst>
                <a:ext uri="{FF2B5EF4-FFF2-40B4-BE49-F238E27FC236}">
                  <a16:creationId xmlns:a16="http://schemas.microsoft.com/office/drawing/2014/main" id="{80D87013-4A90-48A3-9175-8B94EACC6E18}"/>
                </a:ext>
              </a:extLst>
            </p:cNvPr>
            <p:cNvCxnSpPr>
              <a:cxnSpLocks/>
              <a:stCxn id="122" idx="6"/>
              <a:endCxn id="131" idx="2"/>
            </p:cNvCxnSpPr>
            <p:nvPr/>
          </p:nvCxnSpPr>
          <p:spPr>
            <a:xfrm>
              <a:off x="2567200" y="3854080"/>
              <a:ext cx="213074" cy="233021"/>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80" name="直線接點 179">
              <a:extLst>
                <a:ext uri="{FF2B5EF4-FFF2-40B4-BE49-F238E27FC236}">
                  <a16:creationId xmlns:a16="http://schemas.microsoft.com/office/drawing/2014/main" id="{29AE46D4-E89E-4FAD-9042-3EC3E861E16B}"/>
                </a:ext>
              </a:extLst>
            </p:cNvPr>
            <p:cNvCxnSpPr>
              <a:cxnSpLocks/>
              <a:stCxn id="123" idx="6"/>
              <a:endCxn id="126" idx="2"/>
            </p:cNvCxnSpPr>
            <p:nvPr/>
          </p:nvCxnSpPr>
          <p:spPr>
            <a:xfrm flipV="1">
              <a:off x="2570664" y="3196503"/>
              <a:ext cx="209618" cy="773922"/>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81" name="直線接點 180">
              <a:extLst>
                <a:ext uri="{FF2B5EF4-FFF2-40B4-BE49-F238E27FC236}">
                  <a16:creationId xmlns:a16="http://schemas.microsoft.com/office/drawing/2014/main" id="{E3BB87FB-AF13-4F53-8240-20BD44E8CB0E}"/>
                </a:ext>
              </a:extLst>
            </p:cNvPr>
            <p:cNvCxnSpPr>
              <a:cxnSpLocks/>
              <a:stCxn id="123" idx="6"/>
              <a:endCxn id="127" idx="2"/>
            </p:cNvCxnSpPr>
            <p:nvPr/>
          </p:nvCxnSpPr>
          <p:spPr>
            <a:xfrm flipV="1">
              <a:off x="2570659" y="3374632"/>
              <a:ext cx="211556" cy="595803"/>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82" name="直線接點 181">
              <a:extLst>
                <a:ext uri="{FF2B5EF4-FFF2-40B4-BE49-F238E27FC236}">
                  <a16:creationId xmlns:a16="http://schemas.microsoft.com/office/drawing/2014/main" id="{17F106CC-E3E5-4F7D-A019-858FC28ADA45}"/>
                </a:ext>
              </a:extLst>
            </p:cNvPr>
            <p:cNvCxnSpPr>
              <a:cxnSpLocks/>
              <a:stCxn id="123" idx="6"/>
              <a:endCxn id="128" idx="2"/>
            </p:cNvCxnSpPr>
            <p:nvPr/>
          </p:nvCxnSpPr>
          <p:spPr>
            <a:xfrm flipV="1">
              <a:off x="2570664" y="3552750"/>
              <a:ext cx="209618" cy="417683"/>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83" name="直線接點 182">
              <a:extLst>
                <a:ext uri="{FF2B5EF4-FFF2-40B4-BE49-F238E27FC236}">
                  <a16:creationId xmlns:a16="http://schemas.microsoft.com/office/drawing/2014/main" id="{7B3C5F25-4A29-4C65-9AE0-834D0D1BF196}"/>
                </a:ext>
              </a:extLst>
            </p:cNvPr>
            <p:cNvCxnSpPr>
              <a:cxnSpLocks/>
              <a:stCxn id="123" idx="6"/>
              <a:endCxn id="129" idx="2"/>
            </p:cNvCxnSpPr>
            <p:nvPr/>
          </p:nvCxnSpPr>
          <p:spPr>
            <a:xfrm flipV="1">
              <a:off x="2570664" y="3730873"/>
              <a:ext cx="209618" cy="239563"/>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84" name="直線接點 183">
              <a:extLst>
                <a:ext uri="{FF2B5EF4-FFF2-40B4-BE49-F238E27FC236}">
                  <a16:creationId xmlns:a16="http://schemas.microsoft.com/office/drawing/2014/main" id="{25E9A0F5-D306-468D-9A2D-9E7E8E0D2EDD}"/>
                </a:ext>
              </a:extLst>
            </p:cNvPr>
            <p:cNvCxnSpPr>
              <a:cxnSpLocks/>
              <a:stCxn id="123" idx="6"/>
              <a:endCxn id="130" idx="2"/>
            </p:cNvCxnSpPr>
            <p:nvPr/>
          </p:nvCxnSpPr>
          <p:spPr>
            <a:xfrm flipV="1">
              <a:off x="2570664" y="3908979"/>
              <a:ext cx="209618" cy="61445"/>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85" name="直線接點 184">
              <a:extLst>
                <a:ext uri="{FF2B5EF4-FFF2-40B4-BE49-F238E27FC236}">
                  <a16:creationId xmlns:a16="http://schemas.microsoft.com/office/drawing/2014/main" id="{C5DF13EC-90F8-4F07-A988-780ACAF83C5B}"/>
                </a:ext>
              </a:extLst>
            </p:cNvPr>
            <p:cNvCxnSpPr>
              <a:cxnSpLocks/>
              <a:stCxn id="123" idx="6"/>
              <a:endCxn id="131" idx="2"/>
            </p:cNvCxnSpPr>
            <p:nvPr/>
          </p:nvCxnSpPr>
          <p:spPr>
            <a:xfrm>
              <a:off x="2570664" y="3970430"/>
              <a:ext cx="209618" cy="116676"/>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86" name="直線接點 185">
              <a:extLst>
                <a:ext uri="{FF2B5EF4-FFF2-40B4-BE49-F238E27FC236}">
                  <a16:creationId xmlns:a16="http://schemas.microsoft.com/office/drawing/2014/main" id="{1C91B5B2-BB40-4440-9BAC-F97E5099B3EE}"/>
                </a:ext>
              </a:extLst>
            </p:cNvPr>
            <p:cNvCxnSpPr>
              <a:cxnSpLocks/>
              <a:stCxn id="124" idx="6"/>
              <a:endCxn id="126" idx="2"/>
            </p:cNvCxnSpPr>
            <p:nvPr/>
          </p:nvCxnSpPr>
          <p:spPr>
            <a:xfrm flipV="1">
              <a:off x="2573063" y="3196507"/>
              <a:ext cx="207220" cy="888632"/>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87" name="直線接點 186">
              <a:extLst>
                <a:ext uri="{FF2B5EF4-FFF2-40B4-BE49-F238E27FC236}">
                  <a16:creationId xmlns:a16="http://schemas.microsoft.com/office/drawing/2014/main" id="{E50D6EE8-631B-4F86-AABB-0F2AFA0F2093}"/>
                </a:ext>
              </a:extLst>
            </p:cNvPr>
            <p:cNvCxnSpPr>
              <a:cxnSpLocks/>
              <a:stCxn id="124" idx="6"/>
              <a:endCxn id="127" idx="2"/>
            </p:cNvCxnSpPr>
            <p:nvPr/>
          </p:nvCxnSpPr>
          <p:spPr>
            <a:xfrm flipV="1">
              <a:off x="2573053" y="3374628"/>
              <a:ext cx="209160" cy="710513"/>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88" name="直線接點 187">
              <a:extLst>
                <a:ext uri="{FF2B5EF4-FFF2-40B4-BE49-F238E27FC236}">
                  <a16:creationId xmlns:a16="http://schemas.microsoft.com/office/drawing/2014/main" id="{F0359E93-E6ED-45D8-A73B-2DEE671AD1D5}"/>
                </a:ext>
              </a:extLst>
            </p:cNvPr>
            <p:cNvCxnSpPr>
              <a:cxnSpLocks/>
              <a:stCxn id="124" idx="6"/>
              <a:endCxn id="128" idx="2"/>
            </p:cNvCxnSpPr>
            <p:nvPr/>
          </p:nvCxnSpPr>
          <p:spPr>
            <a:xfrm flipV="1">
              <a:off x="2573063" y="3552743"/>
              <a:ext cx="207220" cy="532394"/>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89" name="直線接點 188">
              <a:extLst>
                <a:ext uri="{FF2B5EF4-FFF2-40B4-BE49-F238E27FC236}">
                  <a16:creationId xmlns:a16="http://schemas.microsoft.com/office/drawing/2014/main" id="{F51142C7-309A-4785-94AF-4529C172965B}"/>
                </a:ext>
              </a:extLst>
            </p:cNvPr>
            <p:cNvCxnSpPr>
              <a:cxnSpLocks/>
              <a:stCxn id="124" idx="6"/>
              <a:endCxn id="129" idx="2"/>
            </p:cNvCxnSpPr>
            <p:nvPr/>
          </p:nvCxnSpPr>
          <p:spPr>
            <a:xfrm flipV="1">
              <a:off x="2573063" y="3730868"/>
              <a:ext cx="207220" cy="354276"/>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90" name="直線接點 189">
              <a:extLst>
                <a:ext uri="{FF2B5EF4-FFF2-40B4-BE49-F238E27FC236}">
                  <a16:creationId xmlns:a16="http://schemas.microsoft.com/office/drawing/2014/main" id="{1F3223D3-9FDC-4B28-AE42-80D923E96DEE}"/>
                </a:ext>
              </a:extLst>
            </p:cNvPr>
            <p:cNvCxnSpPr>
              <a:cxnSpLocks/>
              <a:stCxn id="124" idx="6"/>
              <a:endCxn id="130" idx="2"/>
            </p:cNvCxnSpPr>
            <p:nvPr/>
          </p:nvCxnSpPr>
          <p:spPr>
            <a:xfrm flipV="1">
              <a:off x="2573063" y="3908982"/>
              <a:ext cx="207220" cy="176155"/>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91" name="直線接點 190">
              <a:extLst>
                <a:ext uri="{FF2B5EF4-FFF2-40B4-BE49-F238E27FC236}">
                  <a16:creationId xmlns:a16="http://schemas.microsoft.com/office/drawing/2014/main" id="{EA18C1F2-AC3E-46D7-9F08-62B6AEC6F8E2}"/>
                </a:ext>
              </a:extLst>
            </p:cNvPr>
            <p:cNvCxnSpPr>
              <a:cxnSpLocks/>
              <a:stCxn id="124" idx="6"/>
              <a:endCxn id="131" idx="2"/>
            </p:cNvCxnSpPr>
            <p:nvPr/>
          </p:nvCxnSpPr>
          <p:spPr>
            <a:xfrm>
              <a:off x="2573063" y="4085136"/>
              <a:ext cx="207220" cy="1965"/>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92" name="直線接點 191">
              <a:extLst>
                <a:ext uri="{FF2B5EF4-FFF2-40B4-BE49-F238E27FC236}">
                  <a16:creationId xmlns:a16="http://schemas.microsoft.com/office/drawing/2014/main" id="{D80D88F5-4EA7-4E44-925F-FD3C06C4EAFA}"/>
                </a:ext>
              </a:extLst>
            </p:cNvPr>
            <p:cNvCxnSpPr>
              <a:cxnSpLocks/>
              <a:stCxn id="125" idx="6"/>
              <a:endCxn id="126" idx="2"/>
            </p:cNvCxnSpPr>
            <p:nvPr/>
          </p:nvCxnSpPr>
          <p:spPr>
            <a:xfrm flipV="1">
              <a:off x="2570664" y="3196506"/>
              <a:ext cx="209618" cy="1003341"/>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93" name="直線接點 192">
              <a:extLst>
                <a:ext uri="{FF2B5EF4-FFF2-40B4-BE49-F238E27FC236}">
                  <a16:creationId xmlns:a16="http://schemas.microsoft.com/office/drawing/2014/main" id="{B89BBCC7-5CAF-4781-AF98-35522E832E16}"/>
                </a:ext>
              </a:extLst>
            </p:cNvPr>
            <p:cNvCxnSpPr>
              <a:cxnSpLocks/>
              <a:stCxn id="125" idx="6"/>
              <a:endCxn id="127" idx="2"/>
            </p:cNvCxnSpPr>
            <p:nvPr/>
          </p:nvCxnSpPr>
          <p:spPr>
            <a:xfrm flipV="1">
              <a:off x="2570659" y="3374631"/>
              <a:ext cx="211556" cy="825223"/>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94" name="直線接點 193">
              <a:extLst>
                <a:ext uri="{FF2B5EF4-FFF2-40B4-BE49-F238E27FC236}">
                  <a16:creationId xmlns:a16="http://schemas.microsoft.com/office/drawing/2014/main" id="{EC684B56-0AEA-4341-81A8-B51DF5C80D58}"/>
                </a:ext>
              </a:extLst>
            </p:cNvPr>
            <p:cNvCxnSpPr>
              <a:cxnSpLocks/>
              <a:stCxn id="125" idx="6"/>
              <a:endCxn id="128" idx="2"/>
            </p:cNvCxnSpPr>
            <p:nvPr/>
          </p:nvCxnSpPr>
          <p:spPr>
            <a:xfrm flipV="1">
              <a:off x="2570664" y="3552743"/>
              <a:ext cx="209618" cy="647104"/>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95" name="直線接點 194">
              <a:extLst>
                <a:ext uri="{FF2B5EF4-FFF2-40B4-BE49-F238E27FC236}">
                  <a16:creationId xmlns:a16="http://schemas.microsoft.com/office/drawing/2014/main" id="{2EAE92C7-CE03-4FC1-9F55-C65A54A389F4}"/>
                </a:ext>
              </a:extLst>
            </p:cNvPr>
            <p:cNvCxnSpPr>
              <a:cxnSpLocks/>
              <a:stCxn id="125" idx="6"/>
              <a:endCxn id="129" idx="2"/>
            </p:cNvCxnSpPr>
            <p:nvPr/>
          </p:nvCxnSpPr>
          <p:spPr>
            <a:xfrm flipV="1">
              <a:off x="2570664" y="3730864"/>
              <a:ext cx="209618" cy="468984"/>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96" name="直線接點 195">
              <a:extLst>
                <a:ext uri="{FF2B5EF4-FFF2-40B4-BE49-F238E27FC236}">
                  <a16:creationId xmlns:a16="http://schemas.microsoft.com/office/drawing/2014/main" id="{0294A9BA-E35D-4DE1-815A-17C2F448BCC4}"/>
                </a:ext>
              </a:extLst>
            </p:cNvPr>
            <p:cNvCxnSpPr>
              <a:cxnSpLocks/>
              <a:stCxn id="125" idx="6"/>
              <a:endCxn id="130" idx="2"/>
            </p:cNvCxnSpPr>
            <p:nvPr/>
          </p:nvCxnSpPr>
          <p:spPr>
            <a:xfrm flipV="1">
              <a:off x="2570664" y="3908989"/>
              <a:ext cx="209618" cy="290863"/>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197" name="直線接點 196">
              <a:extLst>
                <a:ext uri="{FF2B5EF4-FFF2-40B4-BE49-F238E27FC236}">
                  <a16:creationId xmlns:a16="http://schemas.microsoft.com/office/drawing/2014/main" id="{89931887-9660-4F6F-9F0F-EF91C2E95761}"/>
                </a:ext>
              </a:extLst>
            </p:cNvPr>
            <p:cNvCxnSpPr>
              <a:cxnSpLocks/>
              <a:stCxn id="125" idx="6"/>
              <a:endCxn id="131" idx="2"/>
            </p:cNvCxnSpPr>
            <p:nvPr/>
          </p:nvCxnSpPr>
          <p:spPr>
            <a:xfrm flipV="1">
              <a:off x="2570664" y="4087099"/>
              <a:ext cx="209618" cy="112745"/>
            </a:xfrm>
            <a:prstGeom prst="line">
              <a:avLst/>
            </a:prstGeom>
            <a:ln w="3175">
              <a:prstDash val="solid"/>
            </a:ln>
          </p:spPr>
          <p:style>
            <a:lnRef idx="1">
              <a:schemeClr val="dk1"/>
            </a:lnRef>
            <a:fillRef idx="0">
              <a:schemeClr val="dk1"/>
            </a:fillRef>
            <a:effectRef idx="0">
              <a:schemeClr val="dk1"/>
            </a:effectRef>
            <a:fontRef idx="minor">
              <a:schemeClr val="tx1"/>
            </a:fontRef>
          </p:style>
        </p:cxnSp>
        <p:sp>
          <p:nvSpPr>
            <p:cNvPr id="198" name="橢圓 197">
              <a:extLst>
                <a:ext uri="{FF2B5EF4-FFF2-40B4-BE49-F238E27FC236}">
                  <a16:creationId xmlns:a16="http://schemas.microsoft.com/office/drawing/2014/main" id="{7D4178DB-C20B-474D-AD33-1E950261E38D}"/>
                </a:ext>
              </a:extLst>
            </p:cNvPr>
            <p:cNvSpPr/>
            <p:nvPr/>
          </p:nvSpPr>
          <p:spPr>
            <a:xfrm>
              <a:off x="3068525" y="3423761"/>
              <a:ext cx="79096" cy="7909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199" name="橢圓 198">
              <a:extLst>
                <a:ext uri="{FF2B5EF4-FFF2-40B4-BE49-F238E27FC236}">
                  <a16:creationId xmlns:a16="http://schemas.microsoft.com/office/drawing/2014/main" id="{BFD9519E-3918-4B5F-94C0-E277BA2887BB}"/>
                </a:ext>
              </a:extLst>
            </p:cNvPr>
            <p:cNvSpPr/>
            <p:nvPr/>
          </p:nvSpPr>
          <p:spPr>
            <a:xfrm>
              <a:off x="3066587" y="3601879"/>
              <a:ext cx="79096" cy="7909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00" name="橢圓 199">
              <a:extLst>
                <a:ext uri="{FF2B5EF4-FFF2-40B4-BE49-F238E27FC236}">
                  <a16:creationId xmlns:a16="http://schemas.microsoft.com/office/drawing/2014/main" id="{A661D2DF-6A67-4EE5-93A6-A09CDE3C8400}"/>
                </a:ext>
              </a:extLst>
            </p:cNvPr>
            <p:cNvSpPr/>
            <p:nvPr/>
          </p:nvSpPr>
          <p:spPr>
            <a:xfrm>
              <a:off x="3066587" y="3779998"/>
              <a:ext cx="79096" cy="7909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201" name="直線接點 200">
              <a:extLst>
                <a:ext uri="{FF2B5EF4-FFF2-40B4-BE49-F238E27FC236}">
                  <a16:creationId xmlns:a16="http://schemas.microsoft.com/office/drawing/2014/main" id="{CFE30AA2-0C04-4BBA-8162-AF3EA7661FB6}"/>
                </a:ext>
              </a:extLst>
            </p:cNvPr>
            <p:cNvCxnSpPr>
              <a:cxnSpLocks/>
              <a:stCxn id="126" idx="6"/>
              <a:endCxn id="198" idx="2"/>
            </p:cNvCxnSpPr>
            <p:nvPr/>
          </p:nvCxnSpPr>
          <p:spPr>
            <a:xfrm>
              <a:off x="2859373" y="3196505"/>
              <a:ext cx="209152" cy="266804"/>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02" name="直線接點 201">
              <a:extLst>
                <a:ext uri="{FF2B5EF4-FFF2-40B4-BE49-F238E27FC236}">
                  <a16:creationId xmlns:a16="http://schemas.microsoft.com/office/drawing/2014/main" id="{CFC2C840-9AF5-4E2D-B2AE-3566797341BF}"/>
                </a:ext>
              </a:extLst>
            </p:cNvPr>
            <p:cNvCxnSpPr>
              <a:cxnSpLocks/>
              <a:stCxn id="126" idx="6"/>
              <a:endCxn id="199" idx="2"/>
            </p:cNvCxnSpPr>
            <p:nvPr/>
          </p:nvCxnSpPr>
          <p:spPr>
            <a:xfrm>
              <a:off x="2859373" y="3196505"/>
              <a:ext cx="207214" cy="444922"/>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03" name="直線接點 202">
              <a:extLst>
                <a:ext uri="{FF2B5EF4-FFF2-40B4-BE49-F238E27FC236}">
                  <a16:creationId xmlns:a16="http://schemas.microsoft.com/office/drawing/2014/main" id="{2FD7D4A0-D09A-4FC8-BCC0-053178BBEEF9}"/>
                </a:ext>
              </a:extLst>
            </p:cNvPr>
            <p:cNvCxnSpPr>
              <a:cxnSpLocks/>
              <a:stCxn id="126" idx="6"/>
              <a:endCxn id="200" idx="2"/>
            </p:cNvCxnSpPr>
            <p:nvPr/>
          </p:nvCxnSpPr>
          <p:spPr>
            <a:xfrm>
              <a:off x="2859373" y="3196505"/>
              <a:ext cx="207214" cy="623041"/>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04" name="直線接點 203">
              <a:extLst>
                <a:ext uri="{FF2B5EF4-FFF2-40B4-BE49-F238E27FC236}">
                  <a16:creationId xmlns:a16="http://schemas.microsoft.com/office/drawing/2014/main" id="{3900F0A4-6C2C-4E58-B68A-8235AB204F93}"/>
                </a:ext>
              </a:extLst>
            </p:cNvPr>
            <p:cNvCxnSpPr>
              <a:cxnSpLocks/>
              <a:stCxn id="127" idx="6"/>
              <a:endCxn id="198" idx="2"/>
            </p:cNvCxnSpPr>
            <p:nvPr/>
          </p:nvCxnSpPr>
          <p:spPr>
            <a:xfrm>
              <a:off x="2861311" y="3374627"/>
              <a:ext cx="207214" cy="88682"/>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05" name="直線接點 204">
              <a:extLst>
                <a:ext uri="{FF2B5EF4-FFF2-40B4-BE49-F238E27FC236}">
                  <a16:creationId xmlns:a16="http://schemas.microsoft.com/office/drawing/2014/main" id="{8E7062F8-C4B7-435F-89DA-38761B1CCCC1}"/>
                </a:ext>
              </a:extLst>
            </p:cNvPr>
            <p:cNvCxnSpPr>
              <a:cxnSpLocks/>
              <a:stCxn id="127" idx="6"/>
              <a:endCxn id="199" idx="2"/>
            </p:cNvCxnSpPr>
            <p:nvPr/>
          </p:nvCxnSpPr>
          <p:spPr>
            <a:xfrm>
              <a:off x="2861311" y="3374627"/>
              <a:ext cx="205276" cy="266800"/>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06" name="直線接點 205">
              <a:extLst>
                <a:ext uri="{FF2B5EF4-FFF2-40B4-BE49-F238E27FC236}">
                  <a16:creationId xmlns:a16="http://schemas.microsoft.com/office/drawing/2014/main" id="{293F8DBE-BB9B-42C5-880E-4E67C2FED9B5}"/>
                </a:ext>
              </a:extLst>
            </p:cNvPr>
            <p:cNvCxnSpPr>
              <a:cxnSpLocks/>
              <a:stCxn id="127" idx="6"/>
              <a:endCxn id="199" idx="2"/>
            </p:cNvCxnSpPr>
            <p:nvPr/>
          </p:nvCxnSpPr>
          <p:spPr>
            <a:xfrm>
              <a:off x="2861311" y="3374627"/>
              <a:ext cx="205276" cy="266800"/>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07" name="直線接點 206">
              <a:extLst>
                <a:ext uri="{FF2B5EF4-FFF2-40B4-BE49-F238E27FC236}">
                  <a16:creationId xmlns:a16="http://schemas.microsoft.com/office/drawing/2014/main" id="{FC9A855E-6345-4071-9101-56E762BB133D}"/>
                </a:ext>
              </a:extLst>
            </p:cNvPr>
            <p:cNvCxnSpPr>
              <a:cxnSpLocks/>
              <a:stCxn id="127" idx="6"/>
              <a:endCxn id="200" idx="2"/>
            </p:cNvCxnSpPr>
            <p:nvPr/>
          </p:nvCxnSpPr>
          <p:spPr>
            <a:xfrm>
              <a:off x="2861311" y="3374627"/>
              <a:ext cx="205276" cy="444919"/>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08" name="直線接點 207">
              <a:extLst>
                <a:ext uri="{FF2B5EF4-FFF2-40B4-BE49-F238E27FC236}">
                  <a16:creationId xmlns:a16="http://schemas.microsoft.com/office/drawing/2014/main" id="{31C2FF80-5946-44BD-824A-847CAFE6174A}"/>
                </a:ext>
              </a:extLst>
            </p:cNvPr>
            <p:cNvCxnSpPr>
              <a:cxnSpLocks/>
              <a:stCxn id="128" idx="6"/>
              <a:endCxn id="198" idx="2"/>
            </p:cNvCxnSpPr>
            <p:nvPr/>
          </p:nvCxnSpPr>
          <p:spPr>
            <a:xfrm flipV="1">
              <a:off x="2859373" y="3463309"/>
              <a:ext cx="209152" cy="89436"/>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09" name="直線接點 208">
              <a:extLst>
                <a:ext uri="{FF2B5EF4-FFF2-40B4-BE49-F238E27FC236}">
                  <a16:creationId xmlns:a16="http://schemas.microsoft.com/office/drawing/2014/main" id="{03DDD468-1671-4973-AB23-478D3D6BF17B}"/>
                </a:ext>
              </a:extLst>
            </p:cNvPr>
            <p:cNvCxnSpPr>
              <a:cxnSpLocks/>
              <a:stCxn id="128" idx="6"/>
              <a:endCxn id="199" idx="2"/>
            </p:cNvCxnSpPr>
            <p:nvPr/>
          </p:nvCxnSpPr>
          <p:spPr>
            <a:xfrm>
              <a:off x="2859373" y="3552745"/>
              <a:ext cx="207214" cy="88682"/>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10" name="直線接點 209">
              <a:extLst>
                <a:ext uri="{FF2B5EF4-FFF2-40B4-BE49-F238E27FC236}">
                  <a16:creationId xmlns:a16="http://schemas.microsoft.com/office/drawing/2014/main" id="{EAD44D2D-74CA-4B02-887F-8B55D3525A64}"/>
                </a:ext>
              </a:extLst>
            </p:cNvPr>
            <p:cNvCxnSpPr>
              <a:cxnSpLocks/>
              <a:stCxn id="128" idx="6"/>
              <a:endCxn id="200" idx="2"/>
            </p:cNvCxnSpPr>
            <p:nvPr/>
          </p:nvCxnSpPr>
          <p:spPr>
            <a:xfrm>
              <a:off x="2859373" y="3552745"/>
              <a:ext cx="207214" cy="266801"/>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11" name="直線接點 210">
              <a:extLst>
                <a:ext uri="{FF2B5EF4-FFF2-40B4-BE49-F238E27FC236}">
                  <a16:creationId xmlns:a16="http://schemas.microsoft.com/office/drawing/2014/main" id="{B7155D87-3D0D-402C-B7E2-0652425D9653}"/>
                </a:ext>
              </a:extLst>
            </p:cNvPr>
            <p:cNvCxnSpPr>
              <a:cxnSpLocks/>
              <a:stCxn id="129" idx="6"/>
              <a:endCxn id="198" idx="2"/>
            </p:cNvCxnSpPr>
            <p:nvPr/>
          </p:nvCxnSpPr>
          <p:spPr>
            <a:xfrm flipV="1">
              <a:off x="2859373" y="3463309"/>
              <a:ext cx="209152" cy="267555"/>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12" name="直線接點 211">
              <a:extLst>
                <a:ext uri="{FF2B5EF4-FFF2-40B4-BE49-F238E27FC236}">
                  <a16:creationId xmlns:a16="http://schemas.microsoft.com/office/drawing/2014/main" id="{A3855BCC-D63E-4864-BE07-24FC10B1C02F}"/>
                </a:ext>
              </a:extLst>
            </p:cNvPr>
            <p:cNvCxnSpPr>
              <a:cxnSpLocks/>
              <a:stCxn id="129" idx="6"/>
              <a:endCxn id="199" idx="2"/>
            </p:cNvCxnSpPr>
            <p:nvPr/>
          </p:nvCxnSpPr>
          <p:spPr>
            <a:xfrm flipV="1">
              <a:off x="2859373" y="3641427"/>
              <a:ext cx="207214" cy="89437"/>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13" name="直線接點 212">
              <a:extLst>
                <a:ext uri="{FF2B5EF4-FFF2-40B4-BE49-F238E27FC236}">
                  <a16:creationId xmlns:a16="http://schemas.microsoft.com/office/drawing/2014/main" id="{0E6AFE02-7BA4-437E-8B17-9C828F832DE8}"/>
                </a:ext>
              </a:extLst>
            </p:cNvPr>
            <p:cNvCxnSpPr>
              <a:cxnSpLocks/>
              <a:stCxn id="129" idx="6"/>
              <a:endCxn id="200" idx="2"/>
            </p:cNvCxnSpPr>
            <p:nvPr/>
          </p:nvCxnSpPr>
          <p:spPr>
            <a:xfrm>
              <a:off x="2859373" y="3730864"/>
              <a:ext cx="207214" cy="88682"/>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14" name="直線接點 213">
              <a:extLst>
                <a:ext uri="{FF2B5EF4-FFF2-40B4-BE49-F238E27FC236}">
                  <a16:creationId xmlns:a16="http://schemas.microsoft.com/office/drawing/2014/main" id="{1D8DA387-F873-4976-A804-E3F4540E45F9}"/>
                </a:ext>
              </a:extLst>
            </p:cNvPr>
            <p:cNvCxnSpPr>
              <a:cxnSpLocks/>
              <a:stCxn id="130" idx="6"/>
              <a:endCxn id="198" idx="2"/>
            </p:cNvCxnSpPr>
            <p:nvPr/>
          </p:nvCxnSpPr>
          <p:spPr>
            <a:xfrm flipV="1">
              <a:off x="2859373" y="3463309"/>
              <a:ext cx="209152" cy="445674"/>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15" name="直線接點 214">
              <a:extLst>
                <a:ext uri="{FF2B5EF4-FFF2-40B4-BE49-F238E27FC236}">
                  <a16:creationId xmlns:a16="http://schemas.microsoft.com/office/drawing/2014/main" id="{5EC98D8F-20A8-4910-B0B4-81C463910CCB}"/>
                </a:ext>
              </a:extLst>
            </p:cNvPr>
            <p:cNvCxnSpPr>
              <a:cxnSpLocks/>
              <a:stCxn id="130" idx="6"/>
              <a:endCxn id="199" idx="2"/>
            </p:cNvCxnSpPr>
            <p:nvPr/>
          </p:nvCxnSpPr>
          <p:spPr>
            <a:xfrm flipV="1">
              <a:off x="2859373" y="3641427"/>
              <a:ext cx="207214" cy="267556"/>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16" name="直線接點 215">
              <a:extLst>
                <a:ext uri="{FF2B5EF4-FFF2-40B4-BE49-F238E27FC236}">
                  <a16:creationId xmlns:a16="http://schemas.microsoft.com/office/drawing/2014/main" id="{94CDA5E4-4C15-43BF-88B9-4F03EF59AA66}"/>
                </a:ext>
              </a:extLst>
            </p:cNvPr>
            <p:cNvCxnSpPr>
              <a:cxnSpLocks/>
              <a:stCxn id="130" idx="6"/>
              <a:endCxn id="200" idx="2"/>
            </p:cNvCxnSpPr>
            <p:nvPr/>
          </p:nvCxnSpPr>
          <p:spPr>
            <a:xfrm flipV="1">
              <a:off x="2859373" y="3819546"/>
              <a:ext cx="207214" cy="89437"/>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17" name="直線接點 216">
              <a:extLst>
                <a:ext uri="{FF2B5EF4-FFF2-40B4-BE49-F238E27FC236}">
                  <a16:creationId xmlns:a16="http://schemas.microsoft.com/office/drawing/2014/main" id="{2D4C26F8-89D5-4339-B08A-C6BE3AC31CAF}"/>
                </a:ext>
              </a:extLst>
            </p:cNvPr>
            <p:cNvCxnSpPr>
              <a:cxnSpLocks/>
              <a:stCxn id="131" idx="6"/>
              <a:endCxn id="198" idx="2"/>
            </p:cNvCxnSpPr>
            <p:nvPr/>
          </p:nvCxnSpPr>
          <p:spPr>
            <a:xfrm flipV="1">
              <a:off x="2859373" y="3463309"/>
              <a:ext cx="209152" cy="623795"/>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18" name="直線接點 217">
              <a:extLst>
                <a:ext uri="{FF2B5EF4-FFF2-40B4-BE49-F238E27FC236}">
                  <a16:creationId xmlns:a16="http://schemas.microsoft.com/office/drawing/2014/main" id="{BBE6DCD7-B591-4C8D-A880-92A65A493803}"/>
                </a:ext>
              </a:extLst>
            </p:cNvPr>
            <p:cNvCxnSpPr>
              <a:cxnSpLocks/>
              <a:stCxn id="131" idx="6"/>
              <a:endCxn id="199" idx="2"/>
            </p:cNvCxnSpPr>
            <p:nvPr/>
          </p:nvCxnSpPr>
          <p:spPr>
            <a:xfrm flipV="1">
              <a:off x="2859373" y="3641427"/>
              <a:ext cx="207214" cy="445677"/>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19" name="直線接點 218">
              <a:extLst>
                <a:ext uri="{FF2B5EF4-FFF2-40B4-BE49-F238E27FC236}">
                  <a16:creationId xmlns:a16="http://schemas.microsoft.com/office/drawing/2014/main" id="{458C716A-EB38-4809-B58A-0EE9D4B7E8DD}"/>
                </a:ext>
              </a:extLst>
            </p:cNvPr>
            <p:cNvCxnSpPr>
              <a:cxnSpLocks/>
              <a:stCxn id="131" idx="6"/>
              <a:endCxn id="200" idx="2"/>
            </p:cNvCxnSpPr>
            <p:nvPr/>
          </p:nvCxnSpPr>
          <p:spPr>
            <a:xfrm flipV="1">
              <a:off x="2859373" y="3819546"/>
              <a:ext cx="207214" cy="267558"/>
            </a:xfrm>
            <a:prstGeom prst="line">
              <a:avLst/>
            </a:prstGeom>
            <a:ln w="3175">
              <a:prstDash val="solid"/>
            </a:ln>
          </p:spPr>
          <p:style>
            <a:lnRef idx="1">
              <a:schemeClr val="dk1"/>
            </a:lnRef>
            <a:fillRef idx="0">
              <a:schemeClr val="dk1"/>
            </a:fillRef>
            <a:effectRef idx="0">
              <a:schemeClr val="dk1"/>
            </a:effectRef>
            <a:fontRef idx="minor">
              <a:schemeClr val="tx1"/>
            </a:fontRef>
          </p:style>
        </p:cxnSp>
        <p:sp>
          <p:nvSpPr>
            <p:cNvPr id="220" name="橢圓 219">
              <a:extLst>
                <a:ext uri="{FF2B5EF4-FFF2-40B4-BE49-F238E27FC236}">
                  <a16:creationId xmlns:a16="http://schemas.microsoft.com/office/drawing/2014/main" id="{05421735-6372-4894-B4A3-7206D48E9F47}"/>
                </a:ext>
              </a:extLst>
            </p:cNvPr>
            <p:cNvSpPr/>
            <p:nvPr/>
          </p:nvSpPr>
          <p:spPr>
            <a:xfrm>
              <a:off x="3352897" y="3513855"/>
              <a:ext cx="79096" cy="7909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sp>
          <p:nvSpPr>
            <p:cNvPr id="221" name="橢圓 220">
              <a:extLst>
                <a:ext uri="{FF2B5EF4-FFF2-40B4-BE49-F238E27FC236}">
                  <a16:creationId xmlns:a16="http://schemas.microsoft.com/office/drawing/2014/main" id="{583B8051-C230-4F5F-964D-C9E36BAF85A3}"/>
                </a:ext>
              </a:extLst>
            </p:cNvPr>
            <p:cNvSpPr/>
            <p:nvPr/>
          </p:nvSpPr>
          <p:spPr>
            <a:xfrm>
              <a:off x="3350959" y="3691973"/>
              <a:ext cx="79096" cy="7909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5">
                <a:latin typeface="Arial" panose="020B0604020202020204" pitchFamily="34" charset="0"/>
                <a:cs typeface="Arial" panose="020B0604020202020204" pitchFamily="34" charset="0"/>
              </a:endParaRPr>
            </a:p>
          </p:txBody>
        </p:sp>
        <p:cxnSp>
          <p:nvCxnSpPr>
            <p:cNvPr id="222" name="直線接點 221">
              <a:extLst>
                <a:ext uri="{FF2B5EF4-FFF2-40B4-BE49-F238E27FC236}">
                  <a16:creationId xmlns:a16="http://schemas.microsoft.com/office/drawing/2014/main" id="{B1C0209B-C32E-4EF2-B711-63B7F2E8B64E}"/>
                </a:ext>
              </a:extLst>
            </p:cNvPr>
            <p:cNvCxnSpPr>
              <a:cxnSpLocks/>
              <a:stCxn id="198" idx="6"/>
              <a:endCxn id="220" idx="2"/>
            </p:cNvCxnSpPr>
            <p:nvPr/>
          </p:nvCxnSpPr>
          <p:spPr>
            <a:xfrm>
              <a:off x="3147621" y="3463309"/>
              <a:ext cx="205276" cy="90094"/>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23" name="直線接點 222">
              <a:extLst>
                <a:ext uri="{FF2B5EF4-FFF2-40B4-BE49-F238E27FC236}">
                  <a16:creationId xmlns:a16="http://schemas.microsoft.com/office/drawing/2014/main" id="{304A23A0-29AF-460B-A503-65F89C9147DB}"/>
                </a:ext>
              </a:extLst>
            </p:cNvPr>
            <p:cNvCxnSpPr>
              <a:cxnSpLocks/>
              <a:stCxn id="198" idx="6"/>
              <a:endCxn id="221" idx="2"/>
            </p:cNvCxnSpPr>
            <p:nvPr/>
          </p:nvCxnSpPr>
          <p:spPr>
            <a:xfrm>
              <a:off x="3147621" y="3463309"/>
              <a:ext cx="203338" cy="268212"/>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24" name="直線接點 223">
              <a:extLst>
                <a:ext uri="{FF2B5EF4-FFF2-40B4-BE49-F238E27FC236}">
                  <a16:creationId xmlns:a16="http://schemas.microsoft.com/office/drawing/2014/main" id="{3DCD0122-A8B1-4BFA-8AD7-C7EBF9F800D6}"/>
                </a:ext>
              </a:extLst>
            </p:cNvPr>
            <p:cNvCxnSpPr>
              <a:cxnSpLocks/>
              <a:stCxn id="199" idx="6"/>
              <a:endCxn id="220" idx="2"/>
            </p:cNvCxnSpPr>
            <p:nvPr/>
          </p:nvCxnSpPr>
          <p:spPr>
            <a:xfrm flipV="1">
              <a:off x="3145683" y="3553403"/>
              <a:ext cx="207214" cy="88024"/>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25" name="直線接點 224">
              <a:extLst>
                <a:ext uri="{FF2B5EF4-FFF2-40B4-BE49-F238E27FC236}">
                  <a16:creationId xmlns:a16="http://schemas.microsoft.com/office/drawing/2014/main" id="{B153F098-E315-4CED-B420-BECC5B5C1550}"/>
                </a:ext>
              </a:extLst>
            </p:cNvPr>
            <p:cNvCxnSpPr>
              <a:cxnSpLocks/>
              <a:stCxn id="199" idx="6"/>
              <a:endCxn id="221" idx="2"/>
            </p:cNvCxnSpPr>
            <p:nvPr/>
          </p:nvCxnSpPr>
          <p:spPr>
            <a:xfrm>
              <a:off x="3145683" y="3641427"/>
              <a:ext cx="205276" cy="90094"/>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26" name="直線接點 225">
              <a:extLst>
                <a:ext uri="{FF2B5EF4-FFF2-40B4-BE49-F238E27FC236}">
                  <a16:creationId xmlns:a16="http://schemas.microsoft.com/office/drawing/2014/main" id="{4B595904-8F53-4DC5-9A7A-95FD5994D712}"/>
                </a:ext>
              </a:extLst>
            </p:cNvPr>
            <p:cNvCxnSpPr>
              <a:cxnSpLocks/>
              <a:stCxn id="200" idx="6"/>
              <a:endCxn id="220" idx="2"/>
            </p:cNvCxnSpPr>
            <p:nvPr/>
          </p:nvCxnSpPr>
          <p:spPr>
            <a:xfrm flipV="1">
              <a:off x="3145683" y="3553403"/>
              <a:ext cx="207214" cy="266143"/>
            </a:xfrm>
            <a:prstGeom prst="line">
              <a:avLst/>
            </a:prstGeom>
            <a:ln w="3175">
              <a:prstDash val="solid"/>
            </a:ln>
          </p:spPr>
          <p:style>
            <a:lnRef idx="1">
              <a:schemeClr val="dk1"/>
            </a:lnRef>
            <a:fillRef idx="0">
              <a:schemeClr val="dk1"/>
            </a:fillRef>
            <a:effectRef idx="0">
              <a:schemeClr val="dk1"/>
            </a:effectRef>
            <a:fontRef idx="minor">
              <a:schemeClr val="tx1"/>
            </a:fontRef>
          </p:style>
        </p:cxnSp>
        <p:cxnSp>
          <p:nvCxnSpPr>
            <p:cNvPr id="227" name="直線接點 226">
              <a:extLst>
                <a:ext uri="{FF2B5EF4-FFF2-40B4-BE49-F238E27FC236}">
                  <a16:creationId xmlns:a16="http://schemas.microsoft.com/office/drawing/2014/main" id="{29A2C465-77C6-482F-9177-D976C2D84DA3}"/>
                </a:ext>
              </a:extLst>
            </p:cNvPr>
            <p:cNvCxnSpPr>
              <a:cxnSpLocks/>
              <a:stCxn id="200" idx="6"/>
              <a:endCxn id="221" idx="2"/>
            </p:cNvCxnSpPr>
            <p:nvPr/>
          </p:nvCxnSpPr>
          <p:spPr>
            <a:xfrm flipV="1">
              <a:off x="3145683" y="3731521"/>
              <a:ext cx="205276" cy="88025"/>
            </a:xfrm>
            <a:prstGeom prst="line">
              <a:avLst/>
            </a:prstGeom>
            <a:ln w="3175">
              <a:prstDash val="soli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808240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FFD4A3-E637-4CE6-9649-5EB3174C502B}"/>
              </a:ext>
            </a:extLst>
          </p:cNvPr>
          <p:cNvSpPr>
            <a:spLocks noGrp="1"/>
          </p:cNvSpPr>
          <p:nvPr>
            <p:ph type="title"/>
          </p:nvPr>
        </p:nvSpPr>
        <p:spPr/>
        <p:txBody>
          <a:bodyPr/>
          <a:lstStyle/>
          <a:p>
            <a:r>
              <a:rPr lang="en-US" dirty="0"/>
              <a:t>Neural Network Training</a:t>
            </a:r>
          </a:p>
        </p:txBody>
      </p:sp>
      <p:sp>
        <p:nvSpPr>
          <p:cNvPr id="3" name="內容版面配置區 2">
            <a:extLst>
              <a:ext uri="{FF2B5EF4-FFF2-40B4-BE49-F238E27FC236}">
                <a16:creationId xmlns:a16="http://schemas.microsoft.com/office/drawing/2014/main" id="{6DA78C6D-D7F8-4F04-BA36-23262E086D27}"/>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F97E1ADC-E36C-49DD-92B0-CE8DCAF3C1F7}"/>
              </a:ext>
            </a:extLst>
          </p:cNvPr>
          <p:cNvSpPr>
            <a:spLocks noGrp="1"/>
          </p:cNvSpPr>
          <p:nvPr>
            <p:ph type="sldNum" sz="quarter" idx="12"/>
          </p:nvPr>
        </p:nvSpPr>
        <p:spPr/>
        <p:txBody>
          <a:bodyPr/>
          <a:lstStyle/>
          <a:p>
            <a:fld id="{E1EB6482-E8AD-494A-B82D-562298BE05A7}" type="slidenum">
              <a:rPr lang="zh-TW" altLang="en-US" smtClean="0"/>
              <a:pPr/>
              <a:t>43</a:t>
            </a:fld>
            <a:endParaRPr lang="zh-TW" altLang="en-US"/>
          </a:p>
        </p:txBody>
      </p:sp>
      <p:pic>
        <p:nvPicPr>
          <p:cNvPr id="5" name="圖片 4">
            <a:extLst>
              <a:ext uri="{FF2B5EF4-FFF2-40B4-BE49-F238E27FC236}">
                <a16:creationId xmlns:a16="http://schemas.microsoft.com/office/drawing/2014/main" id="{C63229A5-5300-4CBC-805B-2A8B5127CBF2}"/>
              </a:ext>
            </a:extLst>
          </p:cNvPr>
          <p:cNvPicPr>
            <a:picLocks noChangeAspect="1"/>
          </p:cNvPicPr>
          <p:nvPr/>
        </p:nvPicPr>
        <p:blipFill>
          <a:blip r:embed="rId2"/>
          <a:stretch>
            <a:fillRect/>
          </a:stretch>
        </p:blipFill>
        <p:spPr>
          <a:xfrm>
            <a:off x="0" y="1292595"/>
            <a:ext cx="9144000" cy="4272810"/>
          </a:xfrm>
          <a:prstGeom prst="rect">
            <a:avLst/>
          </a:prstGeom>
        </p:spPr>
      </p:pic>
      <p:sp>
        <p:nvSpPr>
          <p:cNvPr id="7" name="矩形 6">
            <a:extLst>
              <a:ext uri="{FF2B5EF4-FFF2-40B4-BE49-F238E27FC236}">
                <a16:creationId xmlns:a16="http://schemas.microsoft.com/office/drawing/2014/main" id="{83805FBC-7CDB-4255-97AD-18D7AB57AAED}"/>
              </a:ext>
            </a:extLst>
          </p:cNvPr>
          <p:cNvSpPr/>
          <p:nvPr/>
        </p:nvSpPr>
        <p:spPr>
          <a:xfrm>
            <a:off x="667512" y="3429000"/>
            <a:ext cx="6135624" cy="210312"/>
          </a:xfrm>
          <a:prstGeom prst="rect">
            <a:avLst/>
          </a:prstGeom>
          <a:noFill/>
          <a:ln w="12700">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6199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C979FA-E0FA-64CE-6C2E-EC9ED848AD4D}"/>
              </a:ext>
            </a:extLst>
          </p:cNvPr>
          <p:cNvSpPr>
            <a:spLocks noGrp="1"/>
          </p:cNvSpPr>
          <p:nvPr>
            <p:ph type="title"/>
          </p:nvPr>
        </p:nvSpPr>
        <p:spPr>
          <a:xfrm>
            <a:off x="2817630" y="0"/>
            <a:ext cx="6326370" cy="651600"/>
          </a:xfrm>
        </p:spPr>
        <p:txBody>
          <a:bodyPr/>
          <a:lstStyle/>
          <a:p>
            <a:r>
              <a:rPr kumimoji="1" lang="en-US" altLang="zh-TW" dirty="0"/>
              <a:t>Loss Function</a:t>
            </a:r>
            <a:endParaRPr kumimoji="1" lang="zh-TW" altLang="en-US" dirty="0"/>
          </a:p>
        </p:txBody>
      </p:sp>
      <p:sp>
        <p:nvSpPr>
          <p:cNvPr id="4" name="投影片編號版面配置區 3">
            <a:extLst>
              <a:ext uri="{FF2B5EF4-FFF2-40B4-BE49-F238E27FC236}">
                <a16:creationId xmlns:a16="http://schemas.microsoft.com/office/drawing/2014/main" id="{C4106007-84EE-DEEF-4AEC-25C81608ACCB}"/>
              </a:ext>
            </a:extLst>
          </p:cNvPr>
          <p:cNvSpPr>
            <a:spLocks noGrp="1"/>
          </p:cNvSpPr>
          <p:nvPr>
            <p:ph type="sldNum" sz="quarter" idx="12"/>
          </p:nvPr>
        </p:nvSpPr>
        <p:spPr/>
        <p:txBody>
          <a:bodyPr/>
          <a:lstStyle/>
          <a:p>
            <a:fld id="{E1EB6482-E8AD-494A-B82D-562298BE05A7}" type="slidenum">
              <a:rPr lang="zh-TW" altLang="en-US" smtClean="0"/>
              <a:pPr/>
              <a:t>44</a:t>
            </a:fld>
            <a:endParaRPr lang="zh-TW" altLang="en-US"/>
          </a:p>
        </p:txBody>
      </p:sp>
      <p:pic>
        <p:nvPicPr>
          <p:cNvPr id="18434" name="Picture 2">
            <a:extLst>
              <a:ext uri="{FF2B5EF4-FFF2-40B4-BE49-F238E27FC236}">
                <a16:creationId xmlns:a16="http://schemas.microsoft.com/office/drawing/2014/main" id="{764178FC-86E1-C543-48D3-E8D4969B3F2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716720" y="1390154"/>
            <a:ext cx="5710559" cy="2512646"/>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81AA0748-1BB0-837A-6A7D-BDC159C14360}"/>
              </a:ext>
            </a:extLst>
          </p:cNvPr>
          <p:cNvSpPr txBox="1"/>
          <p:nvPr/>
        </p:nvSpPr>
        <p:spPr>
          <a:xfrm>
            <a:off x="5480538" y="586154"/>
            <a:ext cx="184731" cy="369332"/>
          </a:xfrm>
          <a:prstGeom prst="rect">
            <a:avLst/>
          </a:prstGeom>
          <a:noFill/>
        </p:spPr>
        <p:txBody>
          <a:bodyPr wrap="none" rtlCol="0">
            <a:spAutoFit/>
          </a:bodyPr>
          <a:lstStyle/>
          <a:p>
            <a:endParaRPr kumimoji="1" lang="zh-TW" altLang="en-US"/>
          </a:p>
        </p:txBody>
      </p:sp>
      <p:sp>
        <p:nvSpPr>
          <p:cNvPr id="6" name="文字方塊 5">
            <a:extLst>
              <a:ext uri="{FF2B5EF4-FFF2-40B4-BE49-F238E27FC236}">
                <a16:creationId xmlns:a16="http://schemas.microsoft.com/office/drawing/2014/main" id="{806EA3A4-377E-F5C8-FF13-5139B998C5BB}"/>
              </a:ext>
            </a:extLst>
          </p:cNvPr>
          <p:cNvSpPr txBox="1"/>
          <p:nvPr/>
        </p:nvSpPr>
        <p:spPr>
          <a:xfrm>
            <a:off x="556846" y="911954"/>
            <a:ext cx="2906565" cy="461665"/>
          </a:xfrm>
          <a:prstGeom prst="rect">
            <a:avLst/>
          </a:prstGeom>
          <a:noFill/>
        </p:spPr>
        <p:txBody>
          <a:bodyPr wrap="none" rtlCol="0">
            <a:spAutoFit/>
          </a:bodyPr>
          <a:lstStyle/>
          <a:p>
            <a:r>
              <a:rPr kumimoji="1" lang="en-US" altLang="zh-TW" sz="2400" dirty="0"/>
              <a:t>For regression case</a:t>
            </a:r>
            <a:endParaRPr kumimoji="1" lang="zh-TW" altLang="en-US" sz="2400" dirty="0"/>
          </a:p>
        </p:txBody>
      </p:sp>
      <p:sp>
        <p:nvSpPr>
          <p:cNvPr id="7" name="文字方塊 6">
            <a:extLst>
              <a:ext uri="{FF2B5EF4-FFF2-40B4-BE49-F238E27FC236}">
                <a16:creationId xmlns:a16="http://schemas.microsoft.com/office/drawing/2014/main" id="{F5027F25-2EDB-B353-DEB6-56FFB78E060D}"/>
              </a:ext>
            </a:extLst>
          </p:cNvPr>
          <p:cNvSpPr txBox="1"/>
          <p:nvPr/>
        </p:nvSpPr>
        <p:spPr>
          <a:xfrm>
            <a:off x="556846" y="3979985"/>
            <a:ext cx="3214341" cy="461665"/>
          </a:xfrm>
          <a:prstGeom prst="rect">
            <a:avLst/>
          </a:prstGeom>
          <a:noFill/>
        </p:spPr>
        <p:txBody>
          <a:bodyPr wrap="none" rtlCol="0">
            <a:spAutoFit/>
          </a:bodyPr>
          <a:lstStyle/>
          <a:p>
            <a:r>
              <a:rPr kumimoji="1" lang="en-US" altLang="zh-TW" sz="2400" dirty="0"/>
              <a:t>For classification case</a:t>
            </a:r>
            <a:endParaRPr kumimoji="1" lang="zh-TW" altLang="en-US" sz="2400" dirty="0"/>
          </a:p>
        </p:txBody>
      </p:sp>
      <p:pic>
        <p:nvPicPr>
          <p:cNvPr id="18436" name="Picture 4">
            <a:extLst>
              <a:ext uri="{FF2B5EF4-FFF2-40B4-BE49-F238E27FC236}">
                <a16:creationId xmlns:a16="http://schemas.microsoft.com/office/drawing/2014/main" id="{BA6C8485-CC36-2223-2B3B-C7C06311B43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38782" t="35185" r="20256" b="19631"/>
          <a:stretch/>
        </p:blipFill>
        <p:spPr bwMode="auto">
          <a:xfrm>
            <a:off x="2235292" y="4520231"/>
            <a:ext cx="3745523" cy="175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858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FFD4A3-E637-4CE6-9649-5EB3174C502B}"/>
              </a:ext>
            </a:extLst>
          </p:cNvPr>
          <p:cNvSpPr>
            <a:spLocks noGrp="1"/>
          </p:cNvSpPr>
          <p:nvPr>
            <p:ph type="title"/>
          </p:nvPr>
        </p:nvSpPr>
        <p:spPr/>
        <p:txBody>
          <a:bodyPr/>
          <a:lstStyle/>
          <a:p>
            <a:r>
              <a:rPr lang="en-US" dirty="0"/>
              <a:t>Neural Network Training</a:t>
            </a:r>
          </a:p>
        </p:txBody>
      </p:sp>
      <p:sp>
        <p:nvSpPr>
          <p:cNvPr id="3" name="內容版面配置區 2">
            <a:extLst>
              <a:ext uri="{FF2B5EF4-FFF2-40B4-BE49-F238E27FC236}">
                <a16:creationId xmlns:a16="http://schemas.microsoft.com/office/drawing/2014/main" id="{6DA78C6D-D7F8-4F04-BA36-23262E086D27}"/>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F97E1ADC-E36C-49DD-92B0-CE8DCAF3C1F7}"/>
              </a:ext>
            </a:extLst>
          </p:cNvPr>
          <p:cNvSpPr>
            <a:spLocks noGrp="1"/>
          </p:cNvSpPr>
          <p:nvPr>
            <p:ph type="sldNum" sz="quarter" idx="12"/>
          </p:nvPr>
        </p:nvSpPr>
        <p:spPr/>
        <p:txBody>
          <a:bodyPr/>
          <a:lstStyle/>
          <a:p>
            <a:fld id="{E1EB6482-E8AD-494A-B82D-562298BE05A7}" type="slidenum">
              <a:rPr lang="zh-TW" altLang="en-US" smtClean="0"/>
              <a:pPr/>
              <a:t>45</a:t>
            </a:fld>
            <a:endParaRPr lang="zh-TW" altLang="en-US"/>
          </a:p>
        </p:txBody>
      </p:sp>
      <p:pic>
        <p:nvPicPr>
          <p:cNvPr id="5" name="圖片 4">
            <a:extLst>
              <a:ext uri="{FF2B5EF4-FFF2-40B4-BE49-F238E27FC236}">
                <a16:creationId xmlns:a16="http://schemas.microsoft.com/office/drawing/2014/main" id="{C63229A5-5300-4CBC-805B-2A8B5127CBF2}"/>
              </a:ext>
            </a:extLst>
          </p:cNvPr>
          <p:cNvPicPr>
            <a:picLocks noChangeAspect="1"/>
          </p:cNvPicPr>
          <p:nvPr/>
        </p:nvPicPr>
        <p:blipFill>
          <a:blip r:embed="rId2"/>
          <a:stretch>
            <a:fillRect/>
          </a:stretch>
        </p:blipFill>
        <p:spPr>
          <a:xfrm>
            <a:off x="0" y="1292595"/>
            <a:ext cx="9144000" cy="4272810"/>
          </a:xfrm>
          <a:prstGeom prst="rect">
            <a:avLst/>
          </a:prstGeom>
        </p:spPr>
      </p:pic>
      <p:sp>
        <p:nvSpPr>
          <p:cNvPr id="7" name="矩形 6">
            <a:extLst>
              <a:ext uri="{FF2B5EF4-FFF2-40B4-BE49-F238E27FC236}">
                <a16:creationId xmlns:a16="http://schemas.microsoft.com/office/drawing/2014/main" id="{83805FBC-7CDB-4255-97AD-18D7AB57AAED}"/>
              </a:ext>
            </a:extLst>
          </p:cNvPr>
          <p:cNvSpPr/>
          <p:nvPr/>
        </p:nvSpPr>
        <p:spPr>
          <a:xfrm>
            <a:off x="658368" y="3840480"/>
            <a:ext cx="1399032" cy="219456"/>
          </a:xfrm>
          <a:prstGeom prst="rect">
            <a:avLst/>
          </a:prstGeom>
          <a:noFill/>
          <a:ln w="12700">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70749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B72DD3-D07D-B824-6A49-AE06C68FB524}"/>
              </a:ext>
            </a:extLst>
          </p:cNvPr>
          <p:cNvSpPr>
            <a:spLocks noGrp="1"/>
          </p:cNvSpPr>
          <p:nvPr>
            <p:ph type="title"/>
          </p:nvPr>
        </p:nvSpPr>
        <p:spPr>
          <a:xfrm>
            <a:off x="2878873" y="51653"/>
            <a:ext cx="5546784" cy="651600"/>
          </a:xfrm>
        </p:spPr>
        <p:txBody>
          <a:bodyPr/>
          <a:lstStyle/>
          <a:p>
            <a:r>
              <a:rPr kumimoji="1" lang="en-US" altLang="zh-TW" dirty="0"/>
              <a:t>Gradient Descent</a:t>
            </a:r>
            <a:endParaRPr kumimoji="1" lang="zh-TW" altLang="en-US" dirty="0"/>
          </a:p>
        </p:txBody>
      </p:sp>
      <p:sp>
        <p:nvSpPr>
          <p:cNvPr id="4" name="投影片編號版面配置區 3">
            <a:extLst>
              <a:ext uri="{FF2B5EF4-FFF2-40B4-BE49-F238E27FC236}">
                <a16:creationId xmlns:a16="http://schemas.microsoft.com/office/drawing/2014/main" id="{A105EB83-9314-A5C8-0294-D8A22D950513}"/>
              </a:ext>
            </a:extLst>
          </p:cNvPr>
          <p:cNvSpPr>
            <a:spLocks noGrp="1"/>
          </p:cNvSpPr>
          <p:nvPr>
            <p:ph type="sldNum" sz="quarter" idx="12"/>
          </p:nvPr>
        </p:nvSpPr>
        <p:spPr/>
        <p:txBody>
          <a:bodyPr/>
          <a:lstStyle/>
          <a:p>
            <a:fld id="{E1EB6482-E8AD-494A-B82D-562298BE05A7}" type="slidenum">
              <a:rPr lang="zh-TW" altLang="en-US" smtClean="0"/>
              <a:pPr/>
              <a:t>46</a:t>
            </a:fld>
            <a:endParaRPr lang="zh-TW" altLang="en-US"/>
          </a:p>
        </p:txBody>
      </p:sp>
      <p:sp>
        <p:nvSpPr>
          <p:cNvPr id="5" name="內容版面配置區 4">
            <a:extLst>
              <a:ext uri="{FF2B5EF4-FFF2-40B4-BE49-F238E27FC236}">
                <a16:creationId xmlns:a16="http://schemas.microsoft.com/office/drawing/2014/main" id="{305C5697-0FDD-6C75-106E-D909BBB91746}"/>
              </a:ext>
            </a:extLst>
          </p:cNvPr>
          <p:cNvSpPr>
            <a:spLocks noGrp="1"/>
          </p:cNvSpPr>
          <p:nvPr>
            <p:ph idx="1"/>
          </p:nvPr>
        </p:nvSpPr>
        <p:spPr/>
        <p:txBody>
          <a:bodyPr>
            <a:noAutofit/>
          </a:bodyPr>
          <a:lstStyle/>
          <a:p>
            <a:pPr marL="0" indent="0" algn="l">
              <a:buNone/>
            </a:pPr>
            <a:endParaRPr lang="en" altLang="zh-TW" sz="1800" b="0" i="0" dirty="0">
              <a:effectLst/>
              <a:latin typeface="+mn-lt"/>
            </a:endParaRPr>
          </a:p>
          <a:p>
            <a:pPr algn="l"/>
            <a:endParaRPr lang="en" altLang="zh-TW" sz="1800" b="0" i="0" dirty="0">
              <a:effectLst/>
              <a:latin typeface="+mn-lt"/>
            </a:endParaRPr>
          </a:p>
          <a:p>
            <a:pPr marL="0" indent="0" algn="l">
              <a:buNone/>
            </a:pPr>
            <a:endParaRPr lang="en" altLang="zh-TW" sz="1800" dirty="0">
              <a:latin typeface="+mn-lt"/>
            </a:endParaRPr>
          </a:p>
          <a:p>
            <a:pPr marL="0" indent="0" algn="l">
              <a:buNone/>
            </a:pPr>
            <a:endParaRPr lang="en" altLang="zh-TW" sz="1800" dirty="0">
              <a:latin typeface="+mn-lt"/>
            </a:endParaRPr>
          </a:p>
          <a:p>
            <a:pPr marL="0" indent="0" algn="l">
              <a:buNone/>
            </a:pPr>
            <a:endParaRPr lang="en" altLang="zh-TW" sz="1800" dirty="0">
              <a:latin typeface="+mn-lt"/>
            </a:endParaRPr>
          </a:p>
          <a:p>
            <a:pPr marL="0" indent="0" algn="l">
              <a:buNone/>
            </a:pPr>
            <a:endParaRPr lang="en" altLang="zh-TW" sz="1800" dirty="0">
              <a:latin typeface="+mn-lt"/>
            </a:endParaRPr>
          </a:p>
          <a:p>
            <a:pPr marL="0" indent="0" algn="l">
              <a:buNone/>
            </a:pPr>
            <a:endParaRPr lang="en" altLang="zh-TW" sz="1800" dirty="0">
              <a:latin typeface="+mn-lt"/>
            </a:endParaRPr>
          </a:p>
          <a:p>
            <a:pPr marL="0" indent="0" algn="l">
              <a:buNone/>
            </a:pPr>
            <a:endParaRPr lang="en" altLang="zh-TW" sz="1800" dirty="0">
              <a:latin typeface="+mn-lt"/>
            </a:endParaRPr>
          </a:p>
          <a:p>
            <a:pPr marL="0" indent="0" algn="l">
              <a:buNone/>
            </a:pPr>
            <a:endParaRPr lang="en" altLang="zh-TW" sz="1800" b="0" i="0" dirty="0">
              <a:effectLst/>
              <a:latin typeface="+mn-lt"/>
            </a:endParaRPr>
          </a:p>
          <a:p>
            <a:pPr algn="l"/>
            <a:r>
              <a:rPr lang="en" altLang="zh-TW" sz="1800" b="0" i="0" dirty="0">
                <a:effectLst/>
                <a:latin typeface="+mn-lt"/>
              </a:rPr>
              <a:t>Gradient descent is an optimization algorithm used in machine learning to minimize the loss or error of a model. It iteratively adjusts the model's parameters by taking steps proportional to the negative gradient of the loss function. It aims to find the optimal values that minimize the error and improve model performance.</a:t>
            </a:r>
          </a:p>
          <a:p>
            <a:br>
              <a:rPr lang="en" altLang="zh-TW" sz="1800" dirty="0">
                <a:latin typeface="+mn-lt"/>
              </a:rPr>
            </a:br>
            <a:endParaRPr kumimoji="1" lang="zh-TW" altLang="en-US" sz="1800" dirty="0">
              <a:latin typeface="+mn-lt"/>
            </a:endParaRPr>
          </a:p>
        </p:txBody>
      </p:sp>
      <p:pic>
        <p:nvPicPr>
          <p:cNvPr id="6" name="Picture 4" descr="這條曲線代表所有的 output 跟正確答案的差，因此最低點就最接近正確答案。你發現到其中的難題了嗎？">
            <a:extLst>
              <a:ext uri="{FF2B5EF4-FFF2-40B4-BE49-F238E27FC236}">
                <a16:creationId xmlns:a16="http://schemas.microsoft.com/office/drawing/2014/main" id="{A6ADD506-9907-5667-D783-6B6D598FFA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146" b="75832"/>
          <a:stretch/>
        </p:blipFill>
        <p:spPr bwMode="auto">
          <a:xfrm>
            <a:off x="60097" y="2177817"/>
            <a:ext cx="2451455" cy="9700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這條曲線代表所有的 output 跟正確答案的差，因此最低點就最接近正確答案。你發現到其中的難題了嗎？">
            <a:extLst>
              <a:ext uri="{FF2B5EF4-FFF2-40B4-BE49-F238E27FC236}">
                <a16:creationId xmlns:a16="http://schemas.microsoft.com/office/drawing/2014/main" id="{5B7CC7BA-E817-ACC1-26FC-21500DA64F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932"/>
          <a:stretch/>
        </p:blipFill>
        <p:spPr bwMode="auto">
          <a:xfrm>
            <a:off x="2318164" y="996171"/>
            <a:ext cx="6668203" cy="3658069"/>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F0E38678-114F-ADD0-F912-CD5A0B1E2F10}"/>
              </a:ext>
            </a:extLst>
          </p:cNvPr>
          <p:cNvPicPr>
            <a:picLocks noChangeAspect="1"/>
          </p:cNvPicPr>
          <p:nvPr/>
        </p:nvPicPr>
        <p:blipFill>
          <a:blip r:embed="rId3"/>
          <a:stretch>
            <a:fillRect/>
          </a:stretch>
        </p:blipFill>
        <p:spPr>
          <a:xfrm>
            <a:off x="4299364" y="2877038"/>
            <a:ext cx="1028700" cy="317500"/>
          </a:xfrm>
          <a:prstGeom prst="rect">
            <a:avLst/>
          </a:prstGeom>
        </p:spPr>
      </p:pic>
      <p:sp>
        <p:nvSpPr>
          <p:cNvPr id="9" name="文字方塊 8">
            <a:extLst>
              <a:ext uri="{FF2B5EF4-FFF2-40B4-BE49-F238E27FC236}">
                <a16:creationId xmlns:a16="http://schemas.microsoft.com/office/drawing/2014/main" id="{4867820B-9613-C3C8-94BD-AB84F239518A}"/>
              </a:ext>
            </a:extLst>
          </p:cNvPr>
          <p:cNvSpPr txBox="1"/>
          <p:nvPr/>
        </p:nvSpPr>
        <p:spPr>
          <a:xfrm>
            <a:off x="4299364" y="2825206"/>
            <a:ext cx="736099" cy="369332"/>
          </a:xfrm>
          <a:prstGeom prst="rect">
            <a:avLst/>
          </a:prstGeom>
          <a:noFill/>
        </p:spPr>
        <p:txBody>
          <a:bodyPr wrap="none" rtlCol="0">
            <a:spAutoFit/>
          </a:bodyPr>
          <a:lstStyle/>
          <a:p>
            <a:r>
              <a:rPr kumimoji="1" lang="en-US" altLang="zh-TW" dirty="0"/>
              <a:t>slope</a:t>
            </a:r>
            <a:endParaRPr kumimoji="1" lang="zh-TW" altLang="en-US" dirty="0"/>
          </a:p>
        </p:txBody>
      </p:sp>
      <p:pic>
        <p:nvPicPr>
          <p:cNvPr id="3074" name="Picture 2" descr="Difference between Batch Gradient Descent and Stochastic Gradient Descent -  GeeksforGeeks">
            <a:extLst>
              <a:ext uri="{FF2B5EF4-FFF2-40B4-BE49-F238E27FC236}">
                <a16:creationId xmlns:a16="http://schemas.microsoft.com/office/drawing/2014/main" id="{489ECABF-C7B3-45F6-BAE9-2BCCBA0E80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783" y="3066945"/>
            <a:ext cx="2540000" cy="898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113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E5520C-6065-8734-0150-D9071326EEF9}"/>
              </a:ext>
            </a:extLst>
          </p:cNvPr>
          <p:cNvSpPr>
            <a:spLocks noGrp="1"/>
          </p:cNvSpPr>
          <p:nvPr>
            <p:ph type="title"/>
          </p:nvPr>
        </p:nvSpPr>
        <p:spPr>
          <a:xfrm>
            <a:off x="2893444" y="-149616"/>
            <a:ext cx="5805548" cy="1143000"/>
          </a:xfrm>
        </p:spPr>
        <p:txBody>
          <a:bodyPr/>
          <a:lstStyle/>
          <a:p>
            <a:pPr algn="l"/>
            <a:r>
              <a:rPr lang="en" altLang="zh-TW" dirty="0">
                <a:latin typeface="+mj-lt"/>
              </a:rPr>
              <a:t>Learning Rate</a:t>
            </a:r>
            <a:endParaRPr lang="en" altLang="zh-TW" b="1" i="0" dirty="0">
              <a:effectLst/>
              <a:latin typeface="+mj-lt"/>
            </a:endParaRPr>
          </a:p>
        </p:txBody>
      </p:sp>
      <p:sp>
        <p:nvSpPr>
          <p:cNvPr id="4" name="日期版面配置區 3">
            <a:extLst>
              <a:ext uri="{FF2B5EF4-FFF2-40B4-BE49-F238E27FC236}">
                <a16:creationId xmlns:a16="http://schemas.microsoft.com/office/drawing/2014/main" id="{E5560AF5-E725-3BD8-0141-4FA623D1E471}"/>
              </a:ext>
            </a:extLst>
          </p:cNvPr>
          <p:cNvSpPr>
            <a:spLocks noGrp="1"/>
          </p:cNvSpPr>
          <p:nvPr>
            <p:ph type="dt" sz="half" idx="10"/>
          </p:nvPr>
        </p:nvSpPr>
        <p:spPr>
          <a:xfrm>
            <a:off x="6756168" y="6400800"/>
            <a:ext cx="1079748" cy="320676"/>
          </a:xfrm>
          <a:prstGeom prst="rect">
            <a:avLst/>
          </a:prstGeom>
        </p:spPr>
        <p:txBody>
          <a:bodyPr vert="horz" lIns="91440" tIns="45720" rIns="91440" bIns="45720" rtlCol="0" anchor="ctr"/>
          <a:lstStyle>
            <a:defPPr>
              <a:defRPr lang="zh-TW"/>
            </a:defPPr>
            <a:lvl1pPr marL="0" algn="l" defTabSz="914400" rtl="0" eaLnBrk="1" latinLnBrk="0" hangingPunct="1">
              <a:defRPr sz="1200" kern="1200">
                <a:solidFill>
                  <a:schemeClr val="tx1">
                    <a:lumMod val="50000"/>
                    <a:lumOff val="50000"/>
                  </a:schemeClr>
                </a:solidFill>
                <a:latin typeface="Arial" pitchFamily="34" charset="0"/>
                <a:ea typeface="微軟正黑體" pitchFamily="34" charset="-12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D1461-E55A-4D82-BE17-51B51CBE1DD9}" type="datetime1">
              <a:rPr lang="zh-TW" altLang="en-US" smtClean="0"/>
              <a:pPr/>
              <a:t>2023/5/28</a:t>
            </a:fld>
            <a:endParaRPr lang="zh-TW" altLang="en-US"/>
          </a:p>
        </p:txBody>
      </p:sp>
      <p:sp>
        <p:nvSpPr>
          <p:cNvPr id="6" name="投影片編號版面配置區 5">
            <a:extLst>
              <a:ext uri="{FF2B5EF4-FFF2-40B4-BE49-F238E27FC236}">
                <a16:creationId xmlns:a16="http://schemas.microsoft.com/office/drawing/2014/main" id="{49F36D3D-A7BE-8FFC-FA1E-1BB304BCAB7A}"/>
              </a:ext>
            </a:extLst>
          </p:cNvPr>
          <p:cNvSpPr>
            <a:spLocks noGrp="1"/>
          </p:cNvSpPr>
          <p:nvPr>
            <p:ph type="sldNum" sz="quarter" idx="12"/>
          </p:nvPr>
        </p:nvSpPr>
        <p:spPr/>
        <p:txBody>
          <a:bodyPr/>
          <a:lstStyle/>
          <a:p>
            <a:fld id="{E1EB6482-E8AD-494A-B82D-562298BE05A7}" type="slidenum">
              <a:rPr lang="zh-TW" altLang="en-US" smtClean="0"/>
              <a:pPr/>
              <a:t>47</a:t>
            </a:fld>
            <a:endParaRPr lang="zh-TW" altLang="en-US"/>
          </a:p>
        </p:txBody>
      </p:sp>
      <p:pic>
        <p:nvPicPr>
          <p:cNvPr id="2050" name="Picture 2">
            <a:extLst>
              <a:ext uri="{FF2B5EF4-FFF2-40B4-BE49-F238E27FC236}">
                <a16:creationId xmlns:a16="http://schemas.microsoft.com/office/drawing/2014/main" id="{2F1614BC-9255-24D0-5A41-A9B57C0174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3384"/>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0FF74D8A-09E4-017F-FA42-C75C1AEC12CE}"/>
              </a:ext>
            </a:extLst>
          </p:cNvPr>
          <p:cNvSpPr txBox="1"/>
          <p:nvPr/>
        </p:nvSpPr>
        <p:spPr>
          <a:xfrm>
            <a:off x="3669792" y="6400800"/>
            <a:ext cx="1835759" cy="307777"/>
          </a:xfrm>
          <a:prstGeom prst="rect">
            <a:avLst/>
          </a:prstGeom>
          <a:noFill/>
        </p:spPr>
        <p:txBody>
          <a:bodyPr wrap="none" rtlCol="0">
            <a:spAutoFit/>
          </a:bodyPr>
          <a:lstStyle/>
          <a:p>
            <a:r>
              <a:rPr kumimoji="1" lang="en" altLang="zh-TW" sz="1400" dirty="0"/>
              <a:t>https://</a:t>
            </a:r>
            <a:r>
              <a:rPr kumimoji="1" lang="en" altLang="zh-TW" sz="1400" dirty="0" err="1"/>
              <a:t>towardsai.net</a:t>
            </a:r>
            <a:r>
              <a:rPr kumimoji="1" lang="en" altLang="zh-TW" sz="1400" dirty="0"/>
              <a:t>/</a:t>
            </a:r>
            <a:endParaRPr kumimoji="1" lang="zh-TW" altLang="en-US" sz="1400" dirty="0"/>
          </a:p>
        </p:txBody>
      </p:sp>
      <p:sp>
        <p:nvSpPr>
          <p:cNvPr id="9" name="文字方塊 8">
            <a:extLst>
              <a:ext uri="{FF2B5EF4-FFF2-40B4-BE49-F238E27FC236}">
                <a16:creationId xmlns:a16="http://schemas.microsoft.com/office/drawing/2014/main" id="{76F36DC8-DF73-C2D1-28A9-192B7F6FEC86}"/>
              </a:ext>
            </a:extLst>
          </p:cNvPr>
          <p:cNvSpPr txBox="1"/>
          <p:nvPr/>
        </p:nvSpPr>
        <p:spPr>
          <a:xfrm>
            <a:off x="1280591" y="5622511"/>
            <a:ext cx="6614160" cy="646331"/>
          </a:xfrm>
          <a:prstGeom prst="rect">
            <a:avLst/>
          </a:prstGeom>
          <a:noFill/>
        </p:spPr>
        <p:txBody>
          <a:bodyPr wrap="square">
            <a:spAutoFit/>
          </a:bodyPr>
          <a:lstStyle/>
          <a:p>
            <a:r>
              <a:rPr lang="en" altLang="zh-TW" dirty="0">
                <a:latin typeface="+mj-lt"/>
              </a:rPr>
              <a:t>Learning</a:t>
            </a:r>
            <a:r>
              <a:rPr lang="en" altLang="zh-TW" dirty="0"/>
              <a:t> rate </a:t>
            </a:r>
            <a:r>
              <a:rPr lang="en" altLang="zh-TW" b="0" i="0" dirty="0">
                <a:effectLst/>
              </a:rPr>
              <a:t>controls how much the parameters are adjusted based on the gradients of the loss function.</a:t>
            </a:r>
            <a:endParaRPr lang="zh-TW" altLang="en-US" dirty="0"/>
          </a:p>
        </p:txBody>
      </p:sp>
    </p:spTree>
    <p:extLst>
      <p:ext uri="{BB962C8B-B14F-4D97-AF65-F5344CB8AC3E}">
        <p14:creationId xmlns:p14="http://schemas.microsoft.com/office/powerpoint/2010/main" val="35827108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4E5CB7-25BF-6856-B1A5-636755C82FBF}"/>
              </a:ext>
            </a:extLst>
          </p:cNvPr>
          <p:cNvSpPr>
            <a:spLocks noGrp="1"/>
          </p:cNvSpPr>
          <p:nvPr>
            <p:ph type="title"/>
          </p:nvPr>
        </p:nvSpPr>
        <p:spPr/>
        <p:txBody>
          <a:bodyPr/>
          <a:lstStyle/>
          <a:p>
            <a:r>
              <a:rPr kumimoji="1" lang="en-US" altLang="zh-TW" dirty="0"/>
              <a:t>Backward </a:t>
            </a:r>
            <a:r>
              <a:rPr kumimoji="1" lang="en" altLang="zh-TW" dirty="0"/>
              <a:t>P</a:t>
            </a:r>
            <a:r>
              <a:rPr lang="en" altLang="zh-TW" b="1" i="0" dirty="0">
                <a:effectLst/>
              </a:rPr>
              <a:t>ropagation</a:t>
            </a:r>
            <a:endParaRPr kumimoji="1" lang="zh-TW" altLang="en-US" dirty="0"/>
          </a:p>
        </p:txBody>
      </p:sp>
      <p:sp>
        <p:nvSpPr>
          <p:cNvPr id="4" name="投影片編號版面配置區 3">
            <a:extLst>
              <a:ext uri="{FF2B5EF4-FFF2-40B4-BE49-F238E27FC236}">
                <a16:creationId xmlns:a16="http://schemas.microsoft.com/office/drawing/2014/main" id="{D4627862-2A4A-4509-EB7B-7CAF23564B0F}"/>
              </a:ext>
            </a:extLst>
          </p:cNvPr>
          <p:cNvSpPr>
            <a:spLocks noGrp="1"/>
          </p:cNvSpPr>
          <p:nvPr>
            <p:ph type="sldNum" sz="quarter" idx="12"/>
          </p:nvPr>
        </p:nvSpPr>
        <p:spPr/>
        <p:txBody>
          <a:bodyPr/>
          <a:lstStyle/>
          <a:p>
            <a:fld id="{E1EB6482-E8AD-494A-B82D-562298BE05A7}" type="slidenum">
              <a:rPr lang="zh-TW" altLang="en-US" smtClean="0"/>
              <a:pPr/>
              <a:t>48</a:t>
            </a:fld>
            <a:endParaRPr lang="zh-TW" altLang="en-US"/>
          </a:p>
        </p:txBody>
      </p:sp>
      <p:pic>
        <p:nvPicPr>
          <p:cNvPr id="6148" name="Picture 4">
            <a:extLst>
              <a:ext uri="{FF2B5EF4-FFF2-40B4-BE49-F238E27FC236}">
                <a16:creationId xmlns:a16="http://schemas.microsoft.com/office/drawing/2014/main" id="{0C83A20D-9F1A-01F5-B338-AF78737A3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1270000"/>
            <a:ext cx="6019800" cy="4318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6EB24C97-A5F2-5E80-7787-40583B819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990" y="1554226"/>
            <a:ext cx="5981700" cy="44323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3CDA89C3-2E31-B07F-41F3-09350ABF46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4990" y="993776"/>
            <a:ext cx="5753100" cy="572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59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836269-7EC4-A380-F982-7154CD515484}"/>
              </a:ext>
            </a:extLst>
          </p:cNvPr>
          <p:cNvSpPr>
            <a:spLocks noGrp="1"/>
          </p:cNvSpPr>
          <p:nvPr>
            <p:ph type="title"/>
          </p:nvPr>
        </p:nvSpPr>
        <p:spPr/>
        <p:txBody>
          <a:bodyPr/>
          <a:lstStyle/>
          <a:p>
            <a:r>
              <a:rPr kumimoji="1" lang="en-US" altLang="zh-TW" dirty="0"/>
              <a:t>Parity plot</a:t>
            </a:r>
            <a:endParaRPr kumimoji="1" lang="zh-TW" altLang="en-US" dirty="0"/>
          </a:p>
        </p:txBody>
      </p:sp>
      <p:sp>
        <p:nvSpPr>
          <p:cNvPr id="3" name="內容版面配置區 2">
            <a:extLst>
              <a:ext uri="{FF2B5EF4-FFF2-40B4-BE49-F238E27FC236}">
                <a16:creationId xmlns:a16="http://schemas.microsoft.com/office/drawing/2014/main" id="{C6D67F83-D0BE-9959-B19E-6DBD5188C3E4}"/>
              </a:ext>
            </a:extLst>
          </p:cNvPr>
          <p:cNvSpPr>
            <a:spLocks noGrp="1"/>
          </p:cNvSpPr>
          <p:nvPr>
            <p:ph idx="1"/>
          </p:nvPr>
        </p:nvSpPr>
        <p:spPr/>
        <p:txBody>
          <a:bodyPr/>
          <a:lstStyle/>
          <a:p>
            <a:pPr algn="l"/>
            <a:r>
              <a:rPr lang="en" altLang="zh-TW" b="0" i="0" dirty="0">
                <a:solidFill>
                  <a:srgbClr val="202122"/>
                </a:solidFill>
                <a:effectLst/>
                <a:latin typeface="Arial" panose="020B0604020202020204" pitchFamily="34" charset="0"/>
              </a:rPr>
              <a:t>A </a:t>
            </a:r>
            <a:r>
              <a:rPr lang="en" altLang="zh-TW" b="1" i="0" dirty="0">
                <a:solidFill>
                  <a:srgbClr val="202122"/>
                </a:solidFill>
                <a:effectLst/>
                <a:latin typeface="Arial" panose="020B0604020202020204" pitchFamily="34" charset="0"/>
              </a:rPr>
              <a:t>parity plot</a:t>
            </a:r>
            <a:r>
              <a:rPr lang="en" altLang="zh-TW" b="0" i="0" dirty="0">
                <a:solidFill>
                  <a:srgbClr val="202122"/>
                </a:solidFill>
                <a:effectLst/>
                <a:latin typeface="Arial" panose="020B0604020202020204" pitchFamily="34" charset="0"/>
              </a:rPr>
              <a:t> is a </a:t>
            </a:r>
            <a:r>
              <a:rPr lang="en" altLang="zh-TW" b="0" i="0" u="none" strike="noStrike" dirty="0">
                <a:solidFill>
                  <a:srgbClr val="3366CC"/>
                </a:solidFill>
                <a:effectLst/>
                <a:latin typeface="Arial" panose="020B0604020202020204" pitchFamily="34" charset="0"/>
                <a:hlinkClick r:id="rId2" tooltip="Scatterplot"/>
              </a:rPr>
              <a:t>scatterplot</a:t>
            </a:r>
            <a:r>
              <a:rPr lang="en" altLang="zh-TW" b="0" i="0" dirty="0">
                <a:solidFill>
                  <a:srgbClr val="202122"/>
                </a:solidFill>
                <a:effectLst/>
                <a:latin typeface="Arial" panose="020B0604020202020204" pitchFamily="34" charset="0"/>
              </a:rPr>
              <a:t> that compares a set of results from a training model against ground truth data. Each point has coordinates (</a:t>
            </a:r>
            <a:r>
              <a:rPr lang="en" altLang="zh-TW" b="0" i="1" dirty="0">
                <a:solidFill>
                  <a:srgbClr val="202122"/>
                </a:solidFill>
                <a:effectLst/>
                <a:latin typeface="Arial" panose="020B0604020202020204" pitchFamily="34" charset="0"/>
              </a:rPr>
              <a:t>x</a:t>
            </a:r>
            <a:r>
              <a:rPr lang="en" altLang="zh-TW" b="0" i="0" dirty="0">
                <a:solidFill>
                  <a:srgbClr val="202122"/>
                </a:solidFill>
                <a:effectLst/>
                <a:latin typeface="Arial" panose="020B0604020202020204" pitchFamily="34" charset="0"/>
              </a:rPr>
              <a:t>, </a:t>
            </a:r>
            <a:r>
              <a:rPr lang="en" altLang="zh-TW" b="0" i="1" dirty="0">
                <a:solidFill>
                  <a:srgbClr val="202122"/>
                </a:solidFill>
                <a:effectLst/>
                <a:latin typeface="Arial" panose="020B0604020202020204" pitchFamily="34" charset="0"/>
              </a:rPr>
              <a:t>y</a:t>
            </a:r>
            <a:r>
              <a:rPr lang="en" altLang="zh-TW" b="0" i="0" dirty="0">
                <a:solidFill>
                  <a:srgbClr val="202122"/>
                </a:solidFill>
                <a:effectLst/>
                <a:latin typeface="Arial" panose="020B0604020202020204" pitchFamily="34" charset="0"/>
              </a:rPr>
              <a:t>), where </a:t>
            </a:r>
            <a:r>
              <a:rPr lang="en" altLang="zh-TW" b="0" i="1" dirty="0">
                <a:solidFill>
                  <a:srgbClr val="202122"/>
                </a:solidFill>
                <a:effectLst/>
                <a:latin typeface="Arial" panose="020B0604020202020204" pitchFamily="34" charset="0"/>
              </a:rPr>
              <a:t>x</a:t>
            </a:r>
            <a:r>
              <a:rPr lang="en" altLang="zh-TW" b="0" i="0" dirty="0">
                <a:solidFill>
                  <a:srgbClr val="202122"/>
                </a:solidFill>
                <a:effectLst/>
                <a:latin typeface="Arial" panose="020B0604020202020204" pitchFamily="34" charset="0"/>
              </a:rPr>
              <a:t> is a true value and </a:t>
            </a:r>
            <a:r>
              <a:rPr lang="en" altLang="zh-TW" b="0" i="1" dirty="0">
                <a:solidFill>
                  <a:srgbClr val="202122"/>
                </a:solidFill>
                <a:effectLst/>
                <a:latin typeface="Arial" panose="020B0604020202020204" pitchFamily="34" charset="0"/>
              </a:rPr>
              <a:t>y</a:t>
            </a:r>
            <a:r>
              <a:rPr lang="en" altLang="zh-TW" b="0" i="0" dirty="0">
                <a:solidFill>
                  <a:srgbClr val="202122"/>
                </a:solidFill>
                <a:effectLst/>
                <a:latin typeface="Arial" panose="020B0604020202020204" pitchFamily="34" charset="0"/>
              </a:rPr>
              <a:t> is the corresponding value from the model.</a:t>
            </a:r>
          </a:p>
          <a:p>
            <a:pPr marL="0" indent="0">
              <a:buNone/>
            </a:pPr>
            <a:br>
              <a:rPr lang="en" altLang="zh-TW" dirty="0"/>
            </a:br>
            <a:endParaRPr kumimoji="1" lang="zh-TW" altLang="en-US" dirty="0"/>
          </a:p>
        </p:txBody>
      </p:sp>
      <p:sp>
        <p:nvSpPr>
          <p:cNvPr id="4" name="投影片編號版面配置區 3">
            <a:extLst>
              <a:ext uri="{FF2B5EF4-FFF2-40B4-BE49-F238E27FC236}">
                <a16:creationId xmlns:a16="http://schemas.microsoft.com/office/drawing/2014/main" id="{AB03FC9F-DFA3-06D2-799A-7812F2EF3BD6}"/>
              </a:ext>
            </a:extLst>
          </p:cNvPr>
          <p:cNvSpPr>
            <a:spLocks noGrp="1"/>
          </p:cNvSpPr>
          <p:nvPr>
            <p:ph type="sldNum" sz="quarter" idx="12"/>
          </p:nvPr>
        </p:nvSpPr>
        <p:spPr/>
        <p:txBody>
          <a:bodyPr/>
          <a:lstStyle/>
          <a:p>
            <a:fld id="{E1EB6482-E8AD-494A-B82D-562298BE05A7}" type="slidenum">
              <a:rPr lang="zh-TW" altLang="en-US" smtClean="0"/>
              <a:pPr/>
              <a:t>49</a:t>
            </a:fld>
            <a:endParaRPr lang="zh-TW" altLang="en-US"/>
          </a:p>
        </p:txBody>
      </p:sp>
      <p:pic>
        <p:nvPicPr>
          <p:cNvPr id="20482" name="Picture 2" descr="Parity plot showing the distribution of experimental vs predicted values of percentage removal of chromium (VI) Table 4. Regression coefficient of full polynomial model. ( * significant&lt;0.05) ">
            <a:extLst>
              <a:ext uri="{FF2B5EF4-FFF2-40B4-BE49-F238E27FC236}">
                <a16:creationId xmlns:a16="http://schemas.microsoft.com/office/drawing/2014/main" id="{96B241D5-3073-D5DB-4239-A6FF1155BA5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582616" y="2638079"/>
            <a:ext cx="5978768" cy="3650577"/>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D36931E0-4F9D-5D98-0FDA-1C534B442F54}"/>
              </a:ext>
            </a:extLst>
          </p:cNvPr>
          <p:cNvPicPr>
            <a:picLocks noChangeAspect="1"/>
          </p:cNvPicPr>
          <p:nvPr/>
        </p:nvPicPr>
        <p:blipFill>
          <a:blip r:embed="rId5"/>
          <a:stretch>
            <a:fillRect/>
          </a:stretch>
        </p:blipFill>
        <p:spPr>
          <a:xfrm>
            <a:off x="4376127" y="4463367"/>
            <a:ext cx="1587500" cy="635000"/>
          </a:xfrm>
          <a:prstGeom prst="rect">
            <a:avLst/>
          </a:prstGeom>
        </p:spPr>
      </p:pic>
    </p:spTree>
    <p:extLst>
      <p:ext uri="{BB962C8B-B14F-4D97-AF65-F5344CB8AC3E}">
        <p14:creationId xmlns:p14="http://schemas.microsoft.com/office/powerpoint/2010/main" val="3029152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E802E-FB9D-4BE0-0A1F-E2EA1DA58C61}"/>
              </a:ext>
            </a:extLst>
          </p:cNvPr>
          <p:cNvSpPr>
            <a:spLocks noGrp="1"/>
          </p:cNvSpPr>
          <p:nvPr>
            <p:ph type="title"/>
          </p:nvPr>
        </p:nvSpPr>
        <p:spPr/>
        <p:txBody>
          <a:bodyPr/>
          <a:lstStyle/>
          <a:p>
            <a:r>
              <a:rPr lang="en-US" dirty="0"/>
              <a:t>CASP</a:t>
            </a:r>
          </a:p>
        </p:txBody>
      </p:sp>
      <p:sp>
        <p:nvSpPr>
          <p:cNvPr id="4" name="Slide Number Placeholder 3">
            <a:extLst>
              <a:ext uri="{FF2B5EF4-FFF2-40B4-BE49-F238E27FC236}">
                <a16:creationId xmlns:a16="http://schemas.microsoft.com/office/drawing/2014/main" id="{0BB15AB5-E6D7-DAC0-2B93-4EF070922D94}"/>
              </a:ext>
            </a:extLst>
          </p:cNvPr>
          <p:cNvSpPr>
            <a:spLocks noGrp="1"/>
          </p:cNvSpPr>
          <p:nvPr>
            <p:ph type="sldNum" sz="quarter" idx="12"/>
          </p:nvPr>
        </p:nvSpPr>
        <p:spPr/>
        <p:txBody>
          <a:bodyPr/>
          <a:lstStyle/>
          <a:p>
            <a:fld id="{E1EB6482-E8AD-494A-B82D-562298BE05A7}" type="slidenum">
              <a:rPr lang="zh-TW" altLang="en-US" smtClean="0"/>
              <a:pPr/>
              <a:t>5</a:t>
            </a:fld>
            <a:endParaRPr lang="zh-TW" altLang="en-US"/>
          </a:p>
        </p:txBody>
      </p:sp>
      <p:pic>
        <p:nvPicPr>
          <p:cNvPr id="2050" name="Picture 2">
            <a:extLst>
              <a:ext uri="{FF2B5EF4-FFF2-40B4-BE49-F238E27FC236}">
                <a16:creationId xmlns:a16="http://schemas.microsoft.com/office/drawing/2014/main" id="{C4F07817-976A-F560-EFCA-4D8B53C169B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33492"/>
          <a:stretch/>
        </p:blipFill>
        <p:spPr bwMode="auto">
          <a:xfrm>
            <a:off x="1257815" y="879892"/>
            <a:ext cx="6628370" cy="5408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4328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36AA2B-C40C-BE35-E02B-6A8C62E9FD16}"/>
              </a:ext>
            </a:extLst>
          </p:cNvPr>
          <p:cNvSpPr>
            <a:spLocks noGrp="1"/>
          </p:cNvSpPr>
          <p:nvPr>
            <p:ph type="title"/>
          </p:nvPr>
        </p:nvSpPr>
        <p:spPr/>
        <p:txBody>
          <a:bodyPr/>
          <a:lstStyle/>
          <a:p>
            <a:r>
              <a:rPr lang="en-US" altLang="zh-TW" dirty="0"/>
              <a:t>Interactive</a:t>
            </a:r>
            <a:endParaRPr kumimoji="1" lang="zh-TW" altLang="en-US" dirty="0"/>
          </a:p>
        </p:txBody>
      </p:sp>
      <p:sp>
        <p:nvSpPr>
          <p:cNvPr id="3" name="內容版面配置區 2">
            <a:extLst>
              <a:ext uri="{FF2B5EF4-FFF2-40B4-BE49-F238E27FC236}">
                <a16:creationId xmlns:a16="http://schemas.microsoft.com/office/drawing/2014/main" id="{D5F79778-34CA-E28C-6A85-557FB73CC268}"/>
              </a:ext>
            </a:extLst>
          </p:cNvPr>
          <p:cNvSpPr>
            <a:spLocks noGrp="1"/>
          </p:cNvSpPr>
          <p:nvPr>
            <p:ph idx="1"/>
          </p:nvPr>
        </p:nvSpPr>
        <p:spPr/>
        <p:txBody>
          <a:bodyPr/>
          <a:lstStyle/>
          <a:p>
            <a:r>
              <a:rPr kumimoji="1" lang="en-US" altLang="zh-TW" dirty="0"/>
              <a:t>Go to </a:t>
            </a:r>
            <a:r>
              <a:rPr lang="en-US" altLang="zh-TW" dirty="0"/>
              <a:t>Week13/</a:t>
            </a:r>
            <a:r>
              <a:rPr kumimoji="1" lang="en-US" altLang="zh-TW" dirty="0"/>
              <a:t>Exercise 3</a:t>
            </a:r>
          </a:p>
          <a:p>
            <a:r>
              <a:rPr kumimoji="1" lang="en" altLang="zh-TW" dirty="0"/>
              <a:t>Click </a:t>
            </a:r>
            <a:r>
              <a:rPr kumimoji="1" lang="en" altLang="zh-TW" dirty="0" err="1"/>
              <a:t>parity_plot.ipynb</a:t>
            </a:r>
            <a:endParaRPr kumimoji="1" lang="en" altLang="zh-TW" dirty="0"/>
          </a:p>
          <a:p>
            <a:r>
              <a:rPr kumimoji="1" lang="en" altLang="zh-TW" dirty="0"/>
              <a:t>Run kernel </a:t>
            </a:r>
          </a:p>
          <a:p>
            <a:r>
              <a:rPr kumimoji="1" lang="en" altLang="zh-TW" dirty="0"/>
              <a:t>Shown the parity of model prediction with ground truth</a:t>
            </a:r>
          </a:p>
          <a:p>
            <a:r>
              <a:rPr kumimoji="1" lang="en" altLang="zh-TW" dirty="0"/>
              <a:t>Analyzed the RMSE loss </a:t>
            </a:r>
            <a:r>
              <a:rPr kumimoji="1" lang="en" altLang="zh-TW"/>
              <a:t>and MAE </a:t>
            </a:r>
            <a:r>
              <a:rPr kumimoji="1" lang="en" altLang="zh-TW" dirty="0"/>
              <a:t>loss of model performance</a:t>
            </a:r>
            <a:endParaRPr kumimoji="1" lang="zh-TW" altLang="en-US" dirty="0"/>
          </a:p>
        </p:txBody>
      </p:sp>
      <p:sp>
        <p:nvSpPr>
          <p:cNvPr id="4" name="投影片編號版面配置區 3">
            <a:extLst>
              <a:ext uri="{FF2B5EF4-FFF2-40B4-BE49-F238E27FC236}">
                <a16:creationId xmlns:a16="http://schemas.microsoft.com/office/drawing/2014/main" id="{F87E374A-6070-327B-7C4B-D1FA14B41CF6}"/>
              </a:ext>
            </a:extLst>
          </p:cNvPr>
          <p:cNvSpPr>
            <a:spLocks noGrp="1"/>
          </p:cNvSpPr>
          <p:nvPr>
            <p:ph type="sldNum" sz="quarter" idx="12"/>
          </p:nvPr>
        </p:nvSpPr>
        <p:spPr/>
        <p:txBody>
          <a:bodyPr/>
          <a:lstStyle/>
          <a:p>
            <a:fld id="{E1EB6482-E8AD-494A-B82D-562298BE05A7}" type="slidenum">
              <a:rPr lang="zh-TW" altLang="en-US" smtClean="0"/>
              <a:pPr/>
              <a:t>50</a:t>
            </a:fld>
            <a:endParaRPr lang="zh-TW" altLang="en-US"/>
          </a:p>
        </p:txBody>
      </p:sp>
    </p:spTree>
    <p:extLst>
      <p:ext uri="{BB962C8B-B14F-4D97-AF65-F5344CB8AC3E}">
        <p14:creationId xmlns:p14="http://schemas.microsoft.com/office/powerpoint/2010/main" val="2515634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3AB16E-6CB2-4480-8FFD-2F9B665442BD}"/>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F79CE281-A7C5-4585-A715-78A8F4F4D906}"/>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2B628179-E931-4D50-BF2F-1999BF1EDAB7}"/>
              </a:ext>
            </a:extLst>
          </p:cNvPr>
          <p:cNvSpPr>
            <a:spLocks noGrp="1"/>
          </p:cNvSpPr>
          <p:nvPr>
            <p:ph type="sldNum" sz="quarter" idx="12"/>
          </p:nvPr>
        </p:nvSpPr>
        <p:spPr/>
        <p:txBody>
          <a:bodyPr/>
          <a:lstStyle/>
          <a:p>
            <a:fld id="{E1EB6482-E8AD-494A-B82D-562298BE05A7}" type="slidenum">
              <a:rPr lang="zh-TW" altLang="en-US" smtClean="0"/>
              <a:pPr/>
              <a:t>6</a:t>
            </a:fld>
            <a:endParaRPr lang="zh-TW" altLang="en-US"/>
          </a:p>
        </p:txBody>
      </p:sp>
      <p:pic>
        <p:nvPicPr>
          <p:cNvPr id="5" name="圖片 4">
            <a:extLst>
              <a:ext uri="{FF2B5EF4-FFF2-40B4-BE49-F238E27FC236}">
                <a16:creationId xmlns:a16="http://schemas.microsoft.com/office/drawing/2014/main" id="{7381EEBB-0759-4DAD-87EA-FC262157DB3B}"/>
              </a:ext>
            </a:extLst>
          </p:cNvPr>
          <p:cNvPicPr>
            <a:picLocks noChangeAspect="1"/>
          </p:cNvPicPr>
          <p:nvPr/>
        </p:nvPicPr>
        <p:blipFill>
          <a:blip r:embed="rId2"/>
          <a:stretch>
            <a:fillRect/>
          </a:stretch>
        </p:blipFill>
        <p:spPr>
          <a:xfrm>
            <a:off x="192088" y="1379678"/>
            <a:ext cx="8686800" cy="4098643"/>
          </a:xfrm>
          <a:prstGeom prst="rect">
            <a:avLst/>
          </a:prstGeom>
        </p:spPr>
      </p:pic>
    </p:spTree>
    <p:extLst>
      <p:ext uri="{BB962C8B-B14F-4D97-AF65-F5344CB8AC3E}">
        <p14:creationId xmlns:p14="http://schemas.microsoft.com/office/powerpoint/2010/main" val="2675875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15AC28-B716-44BA-9EFC-8BB5CBCB6B64}"/>
              </a:ext>
            </a:extLst>
          </p:cNvPr>
          <p:cNvSpPr>
            <a:spLocks noGrp="1"/>
          </p:cNvSpPr>
          <p:nvPr>
            <p:ph type="title"/>
          </p:nvPr>
        </p:nvSpPr>
        <p:spPr/>
        <p:txBody>
          <a:bodyPr/>
          <a:lstStyle/>
          <a:p>
            <a:r>
              <a:rPr lang="en-US" altLang="zh-TW" dirty="0"/>
              <a:t>ML</a:t>
            </a:r>
            <a:r>
              <a:rPr lang="zh-TW" altLang="en-US" dirty="0"/>
              <a:t> </a:t>
            </a:r>
            <a:r>
              <a:rPr lang="en-US" altLang="zh-TW" dirty="0"/>
              <a:t>meets </a:t>
            </a:r>
            <a:r>
              <a:rPr lang="en-US" altLang="zh-TW" dirty="0" err="1"/>
              <a:t>OrgChem</a:t>
            </a:r>
            <a:endParaRPr lang="en-US" dirty="0"/>
          </a:p>
        </p:txBody>
      </p:sp>
      <p:sp>
        <p:nvSpPr>
          <p:cNvPr id="4" name="投影片編號版面配置區 3">
            <a:extLst>
              <a:ext uri="{FF2B5EF4-FFF2-40B4-BE49-F238E27FC236}">
                <a16:creationId xmlns:a16="http://schemas.microsoft.com/office/drawing/2014/main" id="{213234E6-6D1A-4B43-88A3-55FC0B984E55}"/>
              </a:ext>
            </a:extLst>
          </p:cNvPr>
          <p:cNvSpPr>
            <a:spLocks noGrp="1"/>
          </p:cNvSpPr>
          <p:nvPr>
            <p:ph type="sldNum" sz="quarter" idx="12"/>
          </p:nvPr>
        </p:nvSpPr>
        <p:spPr/>
        <p:txBody>
          <a:bodyPr/>
          <a:lstStyle/>
          <a:p>
            <a:fld id="{E1EB6482-E8AD-494A-B82D-562298BE05A7}" type="slidenum">
              <a:rPr lang="zh-TW" altLang="en-US" smtClean="0"/>
              <a:pPr/>
              <a:t>7</a:t>
            </a:fld>
            <a:endParaRPr lang="zh-TW" altLang="en-US"/>
          </a:p>
        </p:txBody>
      </p:sp>
      <p:sp>
        <p:nvSpPr>
          <p:cNvPr id="6" name="文字方塊 5">
            <a:extLst>
              <a:ext uri="{FF2B5EF4-FFF2-40B4-BE49-F238E27FC236}">
                <a16:creationId xmlns:a16="http://schemas.microsoft.com/office/drawing/2014/main" id="{5ED7F878-9F16-4D4E-B8C1-E4E720775BF0}"/>
              </a:ext>
            </a:extLst>
          </p:cNvPr>
          <p:cNvSpPr txBox="1"/>
          <p:nvPr/>
        </p:nvSpPr>
        <p:spPr>
          <a:xfrm>
            <a:off x="-1" y="6651265"/>
            <a:ext cx="7184571" cy="215444"/>
          </a:xfrm>
          <a:prstGeom prst="rect">
            <a:avLst/>
          </a:prstGeom>
          <a:noFill/>
        </p:spPr>
        <p:txBody>
          <a:bodyPr wrap="square">
            <a:spAutoFit/>
          </a:bodyPr>
          <a:lstStyle/>
          <a:p>
            <a:pPr>
              <a:spcBef>
                <a:spcPts val="0"/>
              </a:spcBef>
              <a:spcAft>
                <a:spcPts val="0"/>
              </a:spcAft>
            </a:pPr>
            <a:r>
              <a:rPr lang="en-US" sz="800" dirty="0">
                <a:effectLst/>
              </a:rPr>
              <a:t>Coley, C. W.; Rogers, L.; Green, W. H.; Jensen, K. F. </a:t>
            </a:r>
            <a:r>
              <a:rPr lang="en-US" sz="800" dirty="0" err="1">
                <a:effectLst/>
              </a:rPr>
              <a:t>SCScore</a:t>
            </a:r>
            <a:r>
              <a:rPr lang="en-US" sz="800" dirty="0">
                <a:effectLst/>
              </a:rPr>
              <a:t>: Synthetic Complexity Learned from a Reaction Corpus. </a:t>
            </a:r>
            <a:r>
              <a:rPr lang="en-US" sz="800" i="1" dirty="0">
                <a:effectLst/>
              </a:rPr>
              <a:t>J. Chem. Inf. Model.</a:t>
            </a:r>
            <a:r>
              <a:rPr lang="en-US" sz="800" dirty="0">
                <a:effectLst/>
              </a:rPr>
              <a:t> </a:t>
            </a:r>
            <a:r>
              <a:rPr lang="en-US" sz="800" b="1" dirty="0">
                <a:effectLst/>
              </a:rPr>
              <a:t>2018</a:t>
            </a:r>
            <a:r>
              <a:rPr lang="en-US" sz="800" dirty="0">
                <a:effectLst/>
              </a:rPr>
              <a:t>, </a:t>
            </a:r>
            <a:r>
              <a:rPr lang="en-US" sz="800" i="1" dirty="0">
                <a:effectLst/>
              </a:rPr>
              <a:t>58</a:t>
            </a:r>
            <a:r>
              <a:rPr lang="en-US" sz="800" dirty="0">
                <a:effectLst/>
              </a:rPr>
              <a:t>, 252</a:t>
            </a:r>
          </a:p>
        </p:txBody>
      </p:sp>
      <p:pic>
        <p:nvPicPr>
          <p:cNvPr id="7" name="圖片 6">
            <a:extLst>
              <a:ext uri="{FF2B5EF4-FFF2-40B4-BE49-F238E27FC236}">
                <a16:creationId xmlns:a16="http://schemas.microsoft.com/office/drawing/2014/main" id="{D7971BDC-24A9-4334-9AA7-B3CC733C9C0A}"/>
              </a:ext>
            </a:extLst>
          </p:cNvPr>
          <p:cNvPicPr>
            <a:picLocks noChangeAspect="1"/>
          </p:cNvPicPr>
          <p:nvPr/>
        </p:nvPicPr>
        <p:blipFill rotWithShape="1">
          <a:blip r:embed="rId2"/>
          <a:srcRect r="422"/>
          <a:stretch/>
        </p:blipFill>
        <p:spPr>
          <a:xfrm>
            <a:off x="103823" y="1336754"/>
            <a:ext cx="5130028" cy="2648458"/>
          </a:xfrm>
          <a:prstGeom prst="rect">
            <a:avLst/>
          </a:prstGeom>
        </p:spPr>
      </p:pic>
      <p:pic>
        <p:nvPicPr>
          <p:cNvPr id="3076" name="Picture 4" descr="Home - Reaxys (English) - LibGuides at Radboud University">
            <a:extLst>
              <a:ext uri="{FF2B5EF4-FFF2-40B4-BE49-F238E27FC236}">
                <a16:creationId xmlns:a16="http://schemas.microsoft.com/office/drawing/2014/main" id="{AA893B46-6286-4789-B1A5-C513563142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5700" y="4801305"/>
            <a:ext cx="2634746" cy="844858"/>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8">
            <a:extLst>
              <a:ext uri="{FF2B5EF4-FFF2-40B4-BE49-F238E27FC236}">
                <a16:creationId xmlns:a16="http://schemas.microsoft.com/office/drawing/2014/main" id="{E019468A-F4BA-4351-AF63-50F7D9883D85}"/>
              </a:ext>
            </a:extLst>
          </p:cNvPr>
          <p:cNvPicPr>
            <a:picLocks noChangeAspect="1"/>
          </p:cNvPicPr>
          <p:nvPr/>
        </p:nvPicPr>
        <p:blipFill>
          <a:blip r:embed="rId4"/>
          <a:stretch>
            <a:fillRect/>
          </a:stretch>
        </p:blipFill>
        <p:spPr>
          <a:xfrm>
            <a:off x="5759566" y="4200549"/>
            <a:ext cx="1819965" cy="2046371"/>
          </a:xfrm>
          <a:prstGeom prst="rect">
            <a:avLst/>
          </a:prstGeom>
        </p:spPr>
      </p:pic>
      <p:sp>
        <p:nvSpPr>
          <p:cNvPr id="10" name="箭號: 向右 9">
            <a:extLst>
              <a:ext uri="{FF2B5EF4-FFF2-40B4-BE49-F238E27FC236}">
                <a16:creationId xmlns:a16="http://schemas.microsoft.com/office/drawing/2014/main" id="{3B47849E-7E2A-4879-A3EE-E7D75E92E63D}"/>
              </a:ext>
            </a:extLst>
          </p:cNvPr>
          <p:cNvSpPr/>
          <p:nvPr/>
        </p:nvSpPr>
        <p:spPr>
          <a:xfrm>
            <a:off x="4519874" y="5051081"/>
            <a:ext cx="844731" cy="348343"/>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2" name="群組 11">
            <a:extLst>
              <a:ext uri="{FF2B5EF4-FFF2-40B4-BE49-F238E27FC236}">
                <a16:creationId xmlns:a16="http://schemas.microsoft.com/office/drawing/2014/main" id="{6A0B814C-3995-4030-8484-DC21051129CE}"/>
              </a:ext>
            </a:extLst>
          </p:cNvPr>
          <p:cNvGrpSpPr/>
          <p:nvPr/>
        </p:nvGrpSpPr>
        <p:grpSpPr>
          <a:xfrm>
            <a:off x="5521360" y="1170091"/>
            <a:ext cx="3030458" cy="2911115"/>
            <a:chOff x="5521360" y="1455093"/>
            <a:chExt cx="3030458" cy="2911115"/>
          </a:xfrm>
        </p:grpSpPr>
        <p:pic>
          <p:nvPicPr>
            <p:cNvPr id="5" name="圖片 4">
              <a:extLst>
                <a:ext uri="{FF2B5EF4-FFF2-40B4-BE49-F238E27FC236}">
                  <a16:creationId xmlns:a16="http://schemas.microsoft.com/office/drawing/2014/main" id="{6246D15C-6AB6-461F-9411-272D5453B4FD}"/>
                </a:ext>
              </a:extLst>
            </p:cNvPr>
            <p:cNvPicPr>
              <a:picLocks noChangeAspect="1"/>
            </p:cNvPicPr>
            <p:nvPr/>
          </p:nvPicPr>
          <p:blipFill rotWithShape="1">
            <a:blip r:embed="rId5"/>
            <a:srcRect t="4200"/>
            <a:stretch/>
          </p:blipFill>
          <p:spPr>
            <a:xfrm>
              <a:off x="5521360" y="1463040"/>
              <a:ext cx="3030458" cy="2903168"/>
            </a:xfrm>
            <a:prstGeom prst="rect">
              <a:avLst/>
            </a:prstGeom>
          </p:spPr>
        </p:pic>
        <p:sp>
          <p:nvSpPr>
            <p:cNvPr id="11" name="矩形 10">
              <a:extLst>
                <a:ext uri="{FF2B5EF4-FFF2-40B4-BE49-F238E27FC236}">
                  <a16:creationId xmlns:a16="http://schemas.microsoft.com/office/drawing/2014/main" id="{B76CB7EE-52E6-4352-B2CF-484BEC89C92B}"/>
                </a:ext>
              </a:extLst>
            </p:cNvPr>
            <p:cNvSpPr/>
            <p:nvPr/>
          </p:nvSpPr>
          <p:spPr>
            <a:xfrm>
              <a:off x="5538651" y="1455093"/>
              <a:ext cx="220915" cy="1666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4753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15AC28-B716-44BA-9EFC-8BB5CBCB6B64}"/>
              </a:ext>
            </a:extLst>
          </p:cNvPr>
          <p:cNvSpPr>
            <a:spLocks noGrp="1"/>
          </p:cNvSpPr>
          <p:nvPr>
            <p:ph type="title"/>
          </p:nvPr>
        </p:nvSpPr>
        <p:spPr/>
        <p:txBody>
          <a:bodyPr/>
          <a:lstStyle/>
          <a:p>
            <a:r>
              <a:rPr lang="en-US" altLang="zh-TW" dirty="0"/>
              <a:t>ML</a:t>
            </a:r>
            <a:r>
              <a:rPr lang="zh-TW" altLang="en-US" dirty="0"/>
              <a:t> </a:t>
            </a:r>
            <a:r>
              <a:rPr lang="en-US" altLang="zh-TW" dirty="0"/>
              <a:t>meets </a:t>
            </a:r>
            <a:r>
              <a:rPr lang="en-US" altLang="zh-TW" dirty="0" err="1"/>
              <a:t>OrgChem</a:t>
            </a:r>
            <a:endParaRPr lang="en-US" dirty="0"/>
          </a:p>
        </p:txBody>
      </p:sp>
      <p:sp>
        <p:nvSpPr>
          <p:cNvPr id="4" name="投影片編號版面配置區 3">
            <a:extLst>
              <a:ext uri="{FF2B5EF4-FFF2-40B4-BE49-F238E27FC236}">
                <a16:creationId xmlns:a16="http://schemas.microsoft.com/office/drawing/2014/main" id="{213234E6-6D1A-4B43-88A3-55FC0B984E55}"/>
              </a:ext>
            </a:extLst>
          </p:cNvPr>
          <p:cNvSpPr>
            <a:spLocks noGrp="1"/>
          </p:cNvSpPr>
          <p:nvPr>
            <p:ph type="sldNum" sz="quarter" idx="12"/>
          </p:nvPr>
        </p:nvSpPr>
        <p:spPr/>
        <p:txBody>
          <a:bodyPr/>
          <a:lstStyle/>
          <a:p>
            <a:fld id="{E1EB6482-E8AD-494A-B82D-562298BE05A7}" type="slidenum">
              <a:rPr lang="zh-TW" altLang="en-US" smtClean="0"/>
              <a:pPr/>
              <a:t>8</a:t>
            </a:fld>
            <a:endParaRPr lang="zh-TW" altLang="en-US"/>
          </a:p>
        </p:txBody>
      </p:sp>
      <p:sp>
        <p:nvSpPr>
          <p:cNvPr id="6" name="文字方塊 5">
            <a:extLst>
              <a:ext uri="{FF2B5EF4-FFF2-40B4-BE49-F238E27FC236}">
                <a16:creationId xmlns:a16="http://schemas.microsoft.com/office/drawing/2014/main" id="{5ED7F878-9F16-4D4E-B8C1-E4E720775BF0}"/>
              </a:ext>
            </a:extLst>
          </p:cNvPr>
          <p:cNvSpPr txBox="1"/>
          <p:nvPr/>
        </p:nvSpPr>
        <p:spPr>
          <a:xfrm>
            <a:off x="-1" y="6651265"/>
            <a:ext cx="7184571" cy="215444"/>
          </a:xfrm>
          <a:prstGeom prst="rect">
            <a:avLst/>
          </a:prstGeom>
          <a:noFill/>
        </p:spPr>
        <p:txBody>
          <a:bodyPr wrap="square">
            <a:spAutoFit/>
          </a:bodyPr>
          <a:lstStyle/>
          <a:p>
            <a:pPr>
              <a:spcBef>
                <a:spcPts val="0"/>
              </a:spcBef>
              <a:spcAft>
                <a:spcPts val="0"/>
              </a:spcAft>
            </a:pPr>
            <a:r>
              <a:rPr lang="en-US" sz="800" dirty="0">
                <a:effectLst/>
              </a:rPr>
              <a:t>Coley, C. W.; Rogers, L.; Green, W. H.; Jensen, K. F. </a:t>
            </a:r>
            <a:r>
              <a:rPr lang="en-US" sz="800" dirty="0" err="1">
                <a:effectLst/>
              </a:rPr>
              <a:t>SCScore</a:t>
            </a:r>
            <a:r>
              <a:rPr lang="en-US" sz="800" dirty="0">
                <a:effectLst/>
              </a:rPr>
              <a:t>: Synthetic Complexity Learned from a Reaction Corpus. </a:t>
            </a:r>
            <a:r>
              <a:rPr lang="en-US" sz="800" i="1" dirty="0">
                <a:effectLst/>
              </a:rPr>
              <a:t>J. Chem. Inf. Model.</a:t>
            </a:r>
            <a:r>
              <a:rPr lang="en-US" sz="800" dirty="0">
                <a:effectLst/>
              </a:rPr>
              <a:t> </a:t>
            </a:r>
            <a:r>
              <a:rPr lang="en-US" sz="800" b="1" dirty="0">
                <a:effectLst/>
              </a:rPr>
              <a:t>2018</a:t>
            </a:r>
            <a:r>
              <a:rPr lang="en-US" sz="800" dirty="0">
                <a:effectLst/>
              </a:rPr>
              <a:t>, </a:t>
            </a:r>
            <a:r>
              <a:rPr lang="en-US" sz="800" i="1" dirty="0">
                <a:effectLst/>
              </a:rPr>
              <a:t>58</a:t>
            </a:r>
            <a:r>
              <a:rPr lang="en-US" sz="800" dirty="0">
                <a:effectLst/>
              </a:rPr>
              <a:t>, 252</a:t>
            </a:r>
          </a:p>
        </p:txBody>
      </p:sp>
      <p:pic>
        <p:nvPicPr>
          <p:cNvPr id="8" name="圖片 7">
            <a:extLst>
              <a:ext uri="{FF2B5EF4-FFF2-40B4-BE49-F238E27FC236}">
                <a16:creationId xmlns:a16="http://schemas.microsoft.com/office/drawing/2014/main" id="{C468FEEA-28C9-4F3D-829E-0FCC3A4DCB67}"/>
              </a:ext>
            </a:extLst>
          </p:cNvPr>
          <p:cNvPicPr>
            <a:picLocks noChangeAspect="1"/>
          </p:cNvPicPr>
          <p:nvPr/>
        </p:nvPicPr>
        <p:blipFill>
          <a:blip r:embed="rId2"/>
          <a:stretch>
            <a:fillRect/>
          </a:stretch>
        </p:blipFill>
        <p:spPr>
          <a:xfrm>
            <a:off x="335485" y="1237594"/>
            <a:ext cx="2602863" cy="4726671"/>
          </a:xfrm>
          <a:prstGeom prst="rect">
            <a:avLst/>
          </a:prstGeom>
        </p:spPr>
      </p:pic>
      <p:pic>
        <p:nvPicPr>
          <p:cNvPr id="9" name="圖片 8">
            <a:extLst>
              <a:ext uri="{FF2B5EF4-FFF2-40B4-BE49-F238E27FC236}">
                <a16:creationId xmlns:a16="http://schemas.microsoft.com/office/drawing/2014/main" id="{3934C261-E429-4942-B763-C358DA3A2164}"/>
              </a:ext>
            </a:extLst>
          </p:cNvPr>
          <p:cNvPicPr>
            <a:picLocks noChangeAspect="1"/>
          </p:cNvPicPr>
          <p:nvPr/>
        </p:nvPicPr>
        <p:blipFill>
          <a:blip r:embed="rId3"/>
          <a:stretch>
            <a:fillRect/>
          </a:stretch>
        </p:blipFill>
        <p:spPr>
          <a:xfrm>
            <a:off x="2938348" y="3929196"/>
            <a:ext cx="5963604" cy="2035069"/>
          </a:xfrm>
          <a:prstGeom prst="rect">
            <a:avLst/>
          </a:prstGeom>
        </p:spPr>
      </p:pic>
      <p:grpSp>
        <p:nvGrpSpPr>
          <p:cNvPr id="12" name="群組 11">
            <a:extLst>
              <a:ext uri="{FF2B5EF4-FFF2-40B4-BE49-F238E27FC236}">
                <a16:creationId xmlns:a16="http://schemas.microsoft.com/office/drawing/2014/main" id="{F88C389A-FCC1-4D72-BD18-E9EA2A29E773}"/>
              </a:ext>
            </a:extLst>
          </p:cNvPr>
          <p:cNvGrpSpPr/>
          <p:nvPr/>
        </p:nvGrpSpPr>
        <p:grpSpPr>
          <a:xfrm>
            <a:off x="3929764" y="1237594"/>
            <a:ext cx="3963002" cy="2531086"/>
            <a:chOff x="3714611" y="1834467"/>
            <a:chExt cx="3963002" cy="2531086"/>
          </a:xfrm>
        </p:grpSpPr>
        <p:pic>
          <p:nvPicPr>
            <p:cNvPr id="10" name="圖片 9">
              <a:extLst>
                <a:ext uri="{FF2B5EF4-FFF2-40B4-BE49-F238E27FC236}">
                  <a16:creationId xmlns:a16="http://schemas.microsoft.com/office/drawing/2014/main" id="{AA544BDA-ABE4-443A-AFB6-9CCDAA3D2A02}"/>
                </a:ext>
              </a:extLst>
            </p:cNvPr>
            <p:cNvPicPr>
              <a:picLocks noChangeAspect="1"/>
            </p:cNvPicPr>
            <p:nvPr/>
          </p:nvPicPr>
          <p:blipFill>
            <a:blip r:embed="rId4"/>
            <a:stretch>
              <a:fillRect/>
            </a:stretch>
          </p:blipFill>
          <p:spPr>
            <a:xfrm>
              <a:off x="3714611" y="1834467"/>
              <a:ext cx="3469959" cy="2531086"/>
            </a:xfrm>
            <a:prstGeom prst="snipRoundRect">
              <a:avLst/>
            </a:prstGeom>
          </p:spPr>
        </p:pic>
        <p:pic>
          <p:nvPicPr>
            <p:cNvPr id="11" name="圖片 10">
              <a:extLst>
                <a:ext uri="{FF2B5EF4-FFF2-40B4-BE49-F238E27FC236}">
                  <a16:creationId xmlns:a16="http://schemas.microsoft.com/office/drawing/2014/main" id="{52B95D8C-D6FE-4A6E-BEA7-8DC667807C8C}"/>
                </a:ext>
              </a:extLst>
            </p:cNvPr>
            <p:cNvPicPr>
              <a:picLocks noChangeAspect="1"/>
            </p:cNvPicPr>
            <p:nvPr/>
          </p:nvPicPr>
          <p:blipFill>
            <a:blip r:embed="rId5"/>
            <a:stretch>
              <a:fillRect/>
            </a:stretch>
          </p:blipFill>
          <p:spPr>
            <a:xfrm>
              <a:off x="7184570" y="1834467"/>
              <a:ext cx="493043" cy="2520000"/>
            </a:xfrm>
            <a:prstGeom prst="rect">
              <a:avLst/>
            </a:prstGeom>
          </p:spPr>
        </p:pic>
      </p:grpSp>
    </p:spTree>
    <p:extLst>
      <p:ext uri="{BB962C8B-B14F-4D97-AF65-F5344CB8AC3E}">
        <p14:creationId xmlns:p14="http://schemas.microsoft.com/office/powerpoint/2010/main" val="44918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815103-3133-408D-8CD6-7759EB3D7837}"/>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B111AFAA-3686-40DE-A17C-870E36E656A2}"/>
              </a:ext>
            </a:extLst>
          </p:cNvPr>
          <p:cNvSpPr>
            <a:spLocks noGrp="1"/>
          </p:cNvSpPr>
          <p:nvPr>
            <p:ph idx="1"/>
          </p:nvPr>
        </p:nvSpPr>
        <p:spPr/>
        <p:txBody>
          <a:bodyPr/>
          <a:lstStyle/>
          <a:p>
            <a:pPr marL="457200" indent="-457200">
              <a:buFont typeface="+mj-lt"/>
              <a:buAutoNum type="arabicPeriod"/>
            </a:pPr>
            <a:r>
              <a:rPr lang="en-US" altLang="zh-TW" dirty="0"/>
              <a:t>Go to Week13/Exercise1</a:t>
            </a:r>
          </a:p>
          <a:p>
            <a:pPr marL="457200" indent="-457200">
              <a:buFont typeface="+mj-lt"/>
              <a:buAutoNum type="arabicPeriod"/>
            </a:pPr>
            <a:r>
              <a:rPr lang="en-US" altLang="zh-TW" dirty="0"/>
              <a:t>git clone </a:t>
            </a:r>
            <a:r>
              <a:rPr lang="en-US" altLang="zh-TW" dirty="0">
                <a:hlinkClick r:id="rId2"/>
              </a:rPr>
              <a:t>https://github.com/connorcoley/scscore.git</a:t>
            </a:r>
            <a:endParaRPr lang="en-US" altLang="zh-TW" dirty="0"/>
          </a:p>
          <a:p>
            <a:pPr marL="457200" indent="-457200">
              <a:buFont typeface="+mj-lt"/>
              <a:buAutoNum type="arabicPeriod"/>
            </a:pPr>
            <a:r>
              <a:rPr lang="it-IT" altLang="zh-TW" dirty="0"/>
              <a:t>cd </a:t>
            </a:r>
            <a:r>
              <a:rPr lang="it-IT" altLang="zh-TW" dirty="0" err="1"/>
              <a:t>scscore</a:t>
            </a:r>
            <a:endParaRPr lang="it-IT" altLang="zh-TW" dirty="0"/>
          </a:p>
          <a:p>
            <a:pPr marL="457200" indent="-457200">
              <a:buFont typeface="+mj-lt"/>
              <a:buAutoNum type="arabicPeriod"/>
            </a:pPr>
            <a:r>
              <a:rPr lang="it-IT" altLang="zh-TW" dirty="0"/>
              <a:t>python scscore/standalone_model_numpy.py</a:t>
            </a:r>
          </a:p>
          <a:p>
            <a:pPr marL="457200" indent="-457200">
              <a:buFont typeface="+mj-lt"/>
              <a:buAutoNum type="arabicPeriod"/>
            </a:pPr>
            <a:r>
              <a:rPr lang="it-IT" dirty="0"/>
              <a:t>Now change the smiles in </a:t>
            </a:r>
            <a:r>
              <a:rPr lang="it-IT" altLang="zh-TW" dirty="0" err="1"/>
              <a:t>standalone_model_numpy.py</a:t>
            </a:r>
            <a:r>
              <a:rPr lang="en-US" altLang="zh-TW" dirty="0"/>
              <a:t> to the smiles in </a:t>
            </a:r>
            <a:r>
              <a:rPr lang="en-US" altLang="zh-TW" dirty="0" err="1"/>
              <a:t>smis.smi</a:t>
            </a:r>
            <a:r>
              <a:rPr lang="en-US" altLang="zh-TW" dirty="0"/>
              <a:t> by:</a:t>
            </a:r>
          </a:p>
          <a:p>
            <a:pPr marL="857250" lvl="1" indent="-457200">
              <a:buFont typeface="+mj-lt"/>
              <a:buAutoNum type="arabicPeriod"/>
            </a:pPr>
            <a:r>
              <a:rPr lang="en-US" altLang="zh-TW" dirty="0"/>
              <a:t>cat ../../</a:t>
            </a:r>
            <a:r>
              <a:rPr lang="en-US" altLang="zh-TW" dirty="0" err="1"/>
              <a:t>smis.smi</a:t>
            </a:r>
            <a:r>
              <a:rPr lang="en-US" altLang="zh-TW" dirty="0"/>
              <a:t> | sed "s/^/'/g" | sed "s/$/',/g”</a:t>
            </a:r>
          </a:p>
          <a:p>
            <a:pPr marL="857250" lvl="1" indent="-457200">
              <a:buFont typeface="+mj-lt"/>
              <a:buAutoNum type="arabicPeriod"/>
            </a:pPr>
            <a:r>
              <a:rPr lang="en-US" altLang="zh-TW" dirty="0"/>
              <a:t>replace the smiles in the script by the printed smiles.</a:t>
            </a:r>
          </a:p>
        </p:txBody>
      </p:sp>
      <p:sp>
        <p:nvSpPr>
          <p:cNvPr id="4" name="投影片編號版面配置區 3">
            <a:extLst>
              <a:ext uri="{FF2B5EF4-FFF2-40B4-BE49-F238E27FC236}">
                <a16:creationId xmlns:a16="http://schemas.microsoft.com/office/drawing/2014/main" id="{1631144B-AEE6-493C-BF52-44F11970351D}"/>
              </a:ext>
            </a:extLst>
          </p:cNvPr>
          <p:cNvSpPr>
            <a:spLocks noGrp="1"/>
          </p:cNvSpPr>
          <p:nvPr>
            <p:ph type="sldNum" sz="quarter" idx="12"/>
          </p:nvPr>
        </p:nvSpPr>
        <p:spPr/>
        <p:txBody>
          <a:bodyPr/>
          <a:lstStyle/>
          <a:p>
            <a:fld id="{E1EB6482-E8AD-494A-B82D-562298BE05A7}" type="slidenum">
              <a:rPr lang="zh-TW" altLang="en-US" smtClean="0"/>
              <a:pPr/>
              <a:t>9</a:t>
            </a:fld>
            <a:endParaRPr lang="zh-TW" altLang="en-US"/>
          </a:p>
        </p:txBody>
      </p:sp>
    </p:spTree>
    <p:extLst>
      <p:ext uri="{BB962C8B-B14F-4D97-AF65-F5344CB8AC3E}">
        <p14:creationId xmlns:p14="http://schemas.microsoft.com/office/powerpoint/2010/main" val="3498670571"/>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2">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51000</TotalTime>
  <Words>1079</Words>
  <Application>Microsoft Office PowerPoint</Application>
  <PresentationFormat>如螢幕大小 (4:3)</PresentationFormat>
  <Paragraphs>198</Paragraphs>
  <Slides>50</Slides>
  <Notes>3</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50</vt:i4>
      </vt:variant>
    </vt:vector>
  </HeadingPairs>
  <TitlesOfParts>
    <vt:vector size="56" baseType="lpstr">
      <vt:lpstr>Quattrocento Sans</vt:lpstr>
      <vt:lpstr>Arial</vt:lpstr>
      <vt:lpstr>Arial</vt:lpstr>
      <vt:lpstr>Calibri</vt:lpstr>
      <vt:lpstr>Wingdings</vt:lpstr>
      <vt:lpstr>Office 佈景主題</vt:lpstr>
      <vt:lpstr>Artificial Neural Network, Activation Functions, Loss Functions, Model Optimization, Result Analysis</vt:lpstr>
      <vt:lpstr>Computer-aided Synthetic Planning (CASP)</vt:lpstr>
      <vt:lpstr>CASP</vt:lpstr>
      <vt:lpstr>CASP</vt:lpstr>
      <vt:lpstr>CASP</vt:lpstr>
      <vt:lpstr>PowerPoint 簡報</vt:lpstr>
      <vt:lpstr>ML meets OrgChem</vt:lpstr>
      <vt:lpstr>ML meets OrgChem</vt:lpstr>
      <vt:lpstr>Interactive</vt:lpstr>
      <vt:lpstr>PowerPoint 簡報</vt:lpstr>
      <vt:lpstr>Interactive</vt:lpstr>
      <vt:lpstr>PowerPoint 簡報</vt:lpstr>
      <vt:lpstr>Artificial neural network</vt:lpstr>
      <vt:lpstr>Molecular Fingerprint</vt:lpstr>
      <vt:lpstr>Artificial neural network</vt:lpstr>
      <vt:lpstr>Artificial neural network</vt:lpstr>
      <vt:lpstr>Artificial neural network</vt:lpstr>
      <vt:lpstr>Artificial neural network</vt:lpstr>
      <vt:lpstr>Artificial neural network</vt:lpstr>
      <vt:lpstr>Artificial neural network</vt:lpstr>
      <vt:lpstr>Artificial neural network</vt:lpstr>
      <vt:lpstr>Artificial neural network</vt:lpstr>
      <vt:lpstr>Artificial neural network</vt:lpstr>
      <vt:lpstr>Artificial neural network</vt:lpstr>
      <vt:lpstr>Artificial neural network</vt:lpstr>
      <vt:lpstr>Artificial neural network</vt:lpstr>
      <vt:lpstr>Artificial Neural Network</vt:lpstr>
      <vt:lpstr>Activation Function</vt:lpstr>
      <vt:lpstr>Activation Functions</vt:lpstr>
      <vt:lpstr>Forward Propagation</vt:lpstr>
      <vt:lpstr>Artificial neural network</vt:lpstr>
      <vt:lpstr>Artificial neural network</vt:lpstr>
      <vt:lpstr>Game changed in 2009</vt:lpstr>
      <vt:lpstr>Deep Learning Framework</vt:lpstr>
      <vt:lpstr>Interactive</vt:lpstr>
      <vt:lpstr>Neural Network Training</vt:lpstr>
      <vt:lpstr>Details about training model</vt:lpstr>
      <vt:lpstr>How batch size effect gradient descent</vt:lpstr>
      <vt:lpstr>Does larger batch size always perform well?</vt:lpstr>
      <vt:lpstr>Neural Network Training</vt:lpstr>
      <vt:lpstr>Neural Network Training</vt:lpstr>
      <vt:lpstr>Network Architecture</vt:lpstr>
      <vt:lpstr>Neural Network Training</vt:lpstr>
      <vt:lpstr>Loss Function</vt:lpstr>
      <vt:lpstr>Neural Network Training</vt:lpstr>
      <vt:lpstr>Gradient Descent</vt:lpstr>
      <vt:lpstr>Learning Rate</vt:lpstr>
      <vt:lpstr>Backward Propagation</vt:lpstr>
      <vt:lpstr>Parity plot</vt:lpstr>
      <vt:lpstr>Interactive</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Jack Lee</dc:creator>
  <cp:lastModifiedBy>Nick Yang</cp:lastModifiedBy>
  <cp:revision>1343</cp:revision>
  <dcterms:created xsi:type="dcterms:W3CDTF">2012-11-25T05:37:01Z</dcterms:created>
  <dcterms:modified xsi:type="dcterms:W3CDTF">2023-05-28T14:38:11Z</dcterms:modified>
</cp:coreProperties>
</file>